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257" r:id="rId2"/>
    <p:sldId id="340" r:id="rId3"/>
    <p:sldId id="329" r:id="rId4"/>
    <p:sldId id="342" r:id="rId5"/>
    <p:sldId id="345" r:id="rId6"/>
    <p:sldId id="365" r:id="rId7"/>
    <p:sldId id="360" r:id="rId8"/>
    <p:sldId id="346" r:id="rId9"/>
    <p:sldId id="352" r:id="rId10"/>
    <p:sldId id="363" r:id="rId11"/>
    <p:sldId id="358" r:id="rId12"/>
    <p:sldId id="369" r:id="rId13"/>
    <p:sldId id="370" r:id="rId14"/>
    <p:sldId id="371" r:id="rId15"/>
    <p:sldId id="372" r:id="rId16"/>
    <p:sldId id="373" r:id="rId17"/>
    <p:sldId id="322" r:id="rId18"/>
    <p:sldId id="262" r:id="rId19"/>
    <p:sldId id="341" r:id="rId20"/>
    <p:sldId id="261" r:id="rId21"/>
    <p:sldId id="320" r:id="rId22"/>
    <p:sldId id="359" r:id="rId23"/>
    <p:sldId id="283" r:id="rId24"/>
    <p:sldId id="338" r:id="rId25"/>
    <p:sldId id="357" r:id="rId26"/>
    <p:sldId id="356" r:id="rId27"/>
    <p:sldId id="339" r:id="rId28"/>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00FF"/>
    <a:srgbClr val="840D22"/>
    <a:srgbClr val="850E23"/>
    <a:srgbClr val="D443D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1270" autoAdjust="0"/>
    <p:restoredTop sz="94660"/>
  </p:normalViewPr>
  <p:slideViewPr>
    <p:cSldViewPr>
      <p:cViewPr varScale="1">
        <p:scale>
          <a:sx n="108" d="100"/>
          <a:sy n="108" d="100"/>
        </p:scale>
        <p:origin x="1380" y="138"/>
      </p:cViewPr>
      <p:guideLst>
        <p:guide orient="horz" pos="2160"/>
        <p:guide pos="2880"/>
      </p:guideLst>
    </p:cSldViewPr>
  </p:slideViewPr>
  <p:notesTextViewPr>
    <p:cViewPr>
      <p:scale>
        <a:sx n="100" d="100"/>
        <a:sy n="100" d="100"/>
      </p:scale>
      <p:origin x="0" y="0"/>
    </p:cViewPr>
  </p:notesTextViewPr>
  <p:sorterViewPr>
    <p:cViewPr>
      <p:scale>
        <a:sx n="79" d="100"/>
        <a:sy n="79" d="100"/>
      </p:scale>
      <p:origin x="0" y="0"/>
    </p:cViewPr>
  </p:sorterViewPr>
  <p:notesViewPr>
    <p:cSldViewPr>
      <p:cViewPr varScale="1">
        <p:scale>
          <a:sx n="93" d="100"/>
          <a:sy n="93" d="100"/>
        </p:scale>
        <p:origin x="-3448" y="-11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wrap="square" lIns="93177" tIns="46589" rIns="93177" bIns="46589" numCol="1" anchor="t" anchorCtr="0" compatLnSpc="1">
            <a:prstTxWarp prst="textNoShape">
              <a:avLst/>
            </a:prstTxWarp>
          </a:bodyPr>
          <a:lstStyle>
            <a:lvl1pPr eaLnBrk="1" hangingPunct="1">
              <a:defRPr sz="1200"/>
            </a:lvl1pPr>
          </a:lstStyle>
          <a:p>
            <a:endParaRPr lang="ja-JP" altLang="en-US"/>
          </a:p>
        </p:txBody>
      </p:sp>
      <p:sp>
        <p:nvSpPr>
          <p:cNvPr id="3" name="Date Placeholder 2"/>
          <p:cNvSpPr>
            <a:spLocks noGrp="1"/>
          </p:cNvSpPr>
          <p:nvPr>
            <p:ph type="dt" sz="quarter" idx="1"/>
          </p:nvPr>
        </p:nvSpPr>
        <p:spPr>
          <a:xfrm>
            <a:off x="3970938" y="0"/>
            <a:ext cx="3037840" cy="464820"/>
          </a:xfrm>
          <a:prstGeom prst="rect">
            <a:avLst/>
          </a:prstGeom>
        </p:spPr>
        <p:txBody>
          <a:bodyPr vert="horz" wrap="square" lIns="93177" tIns="46589" rIns="93177" bIns="46589" numCol="1" anchor="t" anchorCtr="0" compatLnSpc="1">
            <a:prstTxWarp prst="textNoShape">
              <a:avLst/>
            </a:prstTxWarp>
          </a:bodyPr>
          <a:lstStyle>
            <a:lvl1pPr algn="r" eaLnBrk="1" hangingPunct="1">
              <a:defRPr sz="1200"/>
            </a:lvl1pPr>
          </a:lstStyle>
          <a:p>
            <a:fld id="{8FDAC337-27C5-BB41-90FF-1145DF226F14}" type="datetimeFigureOut">
              <a:rPr lang="en-US" altLang="ja-JP"/>
              <a:pPr/>
              <a:t>3/20/2017</a:t>
            </a:fld>
            <a:endParaRPr lang="en-US" altLang="ja-JP"/>
          </a:p>
        </p:txBody>
      </p:sp>
      <p:sp>
        <p:nvSpPr>
          <p:cNvPr id="4" name="Footer Placeholder 3"/>
          <p:cNvSpPr>
            <a:spLocks noGrp="1"/>
          </p:cNvSpPr>
          <p:nvPr>
            <p:ph type="ftr" sz="quarter" idx="2"/>
          </p:nvPr>
        </p:nvSpPr>
        <p:spPr>
          <a:xfrm>
            <a:off x="0" y="8829967"/>
            <a:ext cx="3037840" cy="464820"/>
          </a:xfrm>
          <a:prstGeom prst="rect">
            <a:avLst/>
          </a:prstGeom>
        </p:spPr>
        <p:txBody>
          <a:bodyPr vert="horz" wrap="square" lIns="93177" tIns="46589" rIns="93177" bIns="46589" numCol="1" anchor="b" anchorCtr="0" compatLnSpc="1">
            <a:prstTxWarp prst="textNoShape">
              <a:avLst/>
            </a:prstTxWarp>
          </a:bodyPr>
          <a:lstStyle>
            <a:lvl1pPr eaLnBrk="1" hangingPunct="1">
              <a:defRPr sz="1200"/>
            </a:lvl1pPr>
          </a:lstStyle>
          <a:p>
            <a:endParaRPr lang="ja-JP" alt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vl1pPr>
          </a:lstStyle>
          <a:p>
            <a:fld id="{1C7D6221-5820-144C-A8E1-899BA6D53D57}" type="slidenum">
              <a:rPr lang="en-US" altLang="ja-JP"/>
              <a:pPr/>
              <a:t>‹#›</a:t>
            </a:fld>
            <a:endParaRPr lang="en-US" altLang="ja-JP"/>
          </a:p>
        </p:txBody>
      </p:sp>
    </p:spTree>
    <p:extLst>
      <p:ext uri="{BB962C8B-B14F-4D97-AF65-F5344CB8AC3E}">
        <p14:creationId xmlns:p14="http://schemas.microsoft.com/office/powerpoint/2010/main" val="91523813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37840" cy="464820"/>
          </a:xfrm>
          <a:prstGeom prst="rect">
            <a:avLst/>
          </a:prstGeom>
          <a:noFill/>
          <a:ln>
            <a:noFill/>
          </a:ln>
          <a:effectLst/>
          <a:extLst/>
        </p:spPr>
        <p:txBody>
          <a:bodyPr vert="horz" wrap="square" lIns="93177" tIns="46589" rIns="93177" bIns="46589" numCol="1" anchor="t" anchorCtr="0" compatLnSpc="1">
            <a:prstTxWarp prst="textNoShape">
              <a:avLst/>
            </a:prstTxWarp>
          </a:bodyPr>
          <a:lstStyle>
            <a:lvl1pPr eaLnBrk="1" hangingPunct="1">
              <a:defRPr sz="1200"/>
            </a:lvl1pPr>
          </a:lstStyle>
          <a:p>
            <a:endParaRPr lang="ja-JP" altLang="en-US"/>
          </a:p>
        </p:txBody>
      </p:sp>
      <p:sp>
        <p:nvSpPr>
          <p:cNvPr id="4099" name="Rectangle 3"/>
          <p:cNvSpPr>
            <a:spLocks noGrp="1" noChangeArrowheads="1"/>
          </p:cNvSpPr>
          <p:nvPr>
            <p:ph type="dt" idx="1"/>
          </p:nvPr>
        </p:nvSpPr>
        <p:spPr bwMode="auto">
          <a:xfrm>
            <a:off x="3970938" y="0"/>
            <a:ext cx="3037840" cy="464820"/>
          </a:xfrm>
          <a:prstGeom prst="rect">
            <a:avLst/>
          </a:prstGeom>
          <a:noFill/>
          <a:ln>
            <a:noFill/>
          </a:ln>
          <a:effectLst/>
          <a:extLst/>
        </p:spPr>
        <p:txBody>
          <a:bodyPr vert="horz" wrap="square" lIns="93177" tIns="46589" rIns="93177" bIns="46589" numCol="1" anchor="t" anchorCtr="0" compatLnSpc="1">
            <a:prstTxWarp prst="textNoShape">
              <a:avLst/>
            </a:prstTxWarp>
          </a:bodyPr>
          <a:lstStyle>
            <a:lvl1pPr algn="r" eaLnBrk="1" hangingPunct="1">
              <a:defRPr sz="1200"/>
            </a:lvl1pPr>
          </a:lstStyle>
          <a:p>
            <a:endParaRPr lang="ja-JP" altLang="en-US"/>
          </a:p>
        </p:txBody>
      </p:sp>
      <p:sp>
        <p:nvSpPr>
          <p:cNvPr id="1331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101" name="Rectangle 5"/>
          <p:cNvSpPr>
            <a:spLocks noGrp="1" noChangeArrowheads="1"/>
          </p:cNvSpPr>
          <p:nvPr>
            <p:ph type="body" sz="quarter" idx="3"/>
          </p:nvPr>
        </p:nvSpPr>
        <p:spPr bwMode="auto">
          <a:xfrm>
            <a:off x="701040" y="4415790"/>
            <a:ext cx="5608320" cy="4183380"/>
          </a:xfrm>
          <a:prstGeom prst="rect">
            <a:avLst/>
          </a:prstGeom>
          <a:noFill/>
          <a:ln>
            <a:noFill/>
          </a:ln>
          <a:effectLst/>
          <a:ex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829967"/>
            <a:ext cx="3037840" cy="464820"/>
          </a:xfrm>
          <a:prstGeom prst="rect">
            <a:avLst/>
          </a:prstGeom>
          <a:noFill/>
          <a:ln>
            <a:noFill/>
          </a:ln>
          <a:effectLst/>
          <a:extLst/>
        </p:spPr>
        <p:txBody>
          <a:bodyPr vert="horz" wrap="square" lIns="93177" tIns="46589" rIns="93177" bIns="46589" numCol="1" anchor="b" anchorCtr="0" compatLnSpc="1">
            <a:prstTxWarp prst="textNoShape">
              <a:avLst/>
            </a:prstTxWarp>
          </a:bodyPr>
          <a:lstStyle>
            <a:lvl1pPr eaLnBrk="1" hangingPunct="1">
              <a:defRPr sz="1200"/>
            </a:lvl1pPr>
          </a:lstStyle>
          <a:p>
            <a:endParaRPr lang="ja-JP" altLang="en-US"/>
          </a:p>
        </p:txBody>
      </p:sp>
      <p:sp>
        <p:nvSpPr>
          <p:cNvPr id="4103" name="Rectangle 7"/>
          <p:cNvSpPr>
            <a:spLocks noGrp="1" noChangeArrowheads="1"/>
          </p:cNvSpPr>
          <p:nvPr>
            <p:ph type="sldNum" sz="quarter" idx="5"/>
          </p:nvPr>
        </p:nvSpPr>
        <p:spPr bwMode="auto">
          <a:xfrm>
            <a:off x="3970938" y="8829967"/>
            <a:ext cx="3037840" cy="464820"/>
          </a:xfrm>
          <a:prstGeom prst="rect">
            <a:avLst/>
          </a:prstGeom>
          <a:noFill/>
          <a:ln>
            <a:noFill/>
          </a:ln>
          <a:effectLst/>
          <a:extLst/>
        </p:spPr>
        <p:txBody>
          <a:bodyPr vert="horz" wrap="square" lIns="93177" tIns="46589" rIns="93177" bIns="46589" numCol="1" anchor="b" anchorCtr="0" compatLnSpc="1">
            <a:prstTxWarp prst="textNoShape">
              <a:avLst/>
            </a:prstTxWarp>
          </a:bodyPr>
          <a:lstStyle>
            <a:lvl1pPr algn="r" eaLnBrk="1" hangingPunct="1">
              <a:defRPr sz="1200"/>
            </a:lvl1pPr>
          </a:lstStyle>
          <a:p>
            <a:fld id="{71759730-3D68-5742-B796-F614E3943CD2}" type="slidenum">
              <a:rPr lang="en-US" altLang="ja-JP"/>
              <a:pPr/>
              <a:t>‹#›</a:t>
            </a:fld>
            <a:endParaRPr lang="en-US" altLang="ja-JP"/>
          </a:p>
        </p:txBody>
      </p:sp>
    </p:spTree>
    <p:extLst>
      <p:ext uri="{BB962C8B-B14F-4D97-AF65-F5344CB8AC3E}">
        <p14:creationId xmlns:p14="http://schemas.microsoft.com/office/powerpoint/2010/main" val="2124743142"/>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panose="020B0600070205080204"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cs typeface="ＭＳ Ｐゴシック" charset="0"/>
              </a:defRPr>
            </a:lvl1pPr>
            <a:lvl2pPr marL="757066" indent="-291179">
              <a:defRPr sz="1200">
                <a:solidFill>
                  <a:schemeClr val="tx1"/>
                </a:solidFill>
                <a:latin typeface="Arial" charset="0"/>
                <a:ea typeface="ＭＳ Ｐゴシック" charset="0"/>
              </a:defRPr>
            </a:lvl2pPr>
            <a:lvl3pPr marL="1164717" indent="-232943">
              <a:defRPr sz="1200">
                <a:solidFill>
                  <a:schemeClr val="tx1"/>
                </a:solidFill>
                <a:latin typeface="Arial" charset="0"/>
                <a:ea typeface="ＭＳ Ｐゴシック" charset="0"/>
              </a:defRPr>
            </a:lvl3pPr>
            <a:lvl4pPr marL="1630604" indent="-232943">
              <a:defRPr sz="1200">
                <a:solidFill>
                  <a:schemeClr val="tx1"/>
                </a:solidFill>
                <a:latin typeface="Arial" charset="0"/>
                <a:ea typeface="ＭＳ Ｐゴシック" charset="0"/>
              </a:defRPr>
            </a:lvl4pPr>
            <a:lvl5pPr marL="2096491" indent="-232943">
              <a:defRPr sz="1200">
                <a:solidFill>
                  <a:schemeClr val="tx1"/>
                </a:solidFill>
                <a:latin typeface="Arial" charset="0"/>
                <a:ea typeface="ＭＳ Ｐゴシック" charset="0"/>
              </a:defRPr>
            </a:lvl5pPr>
            <a:lvl6pPr marL="2562377" indent="-232943" eaLnBrk="0" fontAlgn="base" hangingPunct="0">
              <a:spcBef>
                <a:spcPct val="30000"/>
              </a:spcBef>
              <a:spcAft>
                <a:spcPct val="0"/>
              </a:spcAft>
              <a:defRPr sz="1200">
                <a:solidFill>
                  <a:schemeClr val="tx1"/>
                </a:solidFill>
                <a:latin typeface="Arial" charset="0"/>
                <a:ea typeface="ＭＳ Ｐゴシック" charset="0"/>
              </a:defRPr>
            </a:lvl6pPr>
            <a:lvl7pPr marL="3028264" indent="-232943" eaLnBrk="0" fontAlgn="base" hangingPunct="0">
              <a:spcBef>
                <a:spcPct val="30000"/>
              </a:spcBef>
              <a:spcAft>
                <a:spcPct val="0"/>
              </a:spcAft>
              <a:defRPr sz="1200">
                <a:solidFill>
                  <a:schemeClr val="tx1"/>
                </a:solidFill>
                <a:latin typeface="Arial" charset="0"/>
                <a:ea typeface="ＭＳ Ｐゴシック" charset="0"/>
              </a:defRPr>
            </a:lvl7pPr>
            <a:lvl8pPr marL="3494151" indent="-232943" eaLnBrk="0" fontAlgn="base" hangingPunct="0">
              <a:spcBef>
                <a:spcPct val="30000"/>
              </a:spcBef>
              <a:spcAft>
                <a:spcPct val="0"/>
              </a:spcAft>
              <a:defRPr sz="1200">
                <a:solidFill>
                  <a:schemeClr val="tx1"/>
                </a:solidFill>
                <a:latin typeface="Arial" charset="0"/>
                <a:ea typeface="ＭＳ Ｐゴシック" charset="0"/>
              </a:defRPr>
            </a:lvl8pPr>
            <a:lvl9pPr marL="3960038" indent="-232943" eaLnBrk="0" fontAlgn="base" hangingPunct="0">
              <a:spcBef>
                <a:spcPct val="30000"/>
              </a:spcBef>
              <a:spcAft>
                <a:spcPct val="0"/>
              </a:spcAft>
              <a:defRPr sz="1200">
                <a:solidFill>
                  <a:schemeClr val="tx1"/>
                </a:solidFill>
                <a:latin typeface="Arial" charset="0"/>
                <a:ea typeface="ＭＳ Ｐゴシック" charset="0"/>
              </a:defRPr>
            </a:lvl9pPr>
          </a:lstStyle>
          <a:p>
            <a:fld id="{23D461E5-52B1-E044-9878-F8AE3245ACED}" type="slidenum">
              <a:rPr lang="en-US" altLang="ja-JP"/>
              <a:pPr/>
              <a:t>1</a:t>
            </a:fld>
            <a:endParaRPr lang="en-US" altLang="ja-JP"/>
          </a:p>
        </p:txBody>
      </p:sp>
      <p:sp>
        <p:nvSpPr>
          <p:cNvPr id="16387" name="Rectangle 2"/>
          <p:cNvSpPr>
            <a:spLocks noGrp="1" noRot="1" noChangeAspect="1" noChangeArrowheads="1" noTextEdit="1"/>
          </p:cNvSpPr>
          <p:nvPr>
            <p:ph type="sldImg"/>
          </p:nvPr>
        </p:nvSpPr>
        <p:spPr>
          <a:xfrm>
            <a:off x="1104900" y="1508125"/>
            <a:ext cx="4648200" cy="3486150"/>
          </a:xfrm>
          <a:ln/>
        </p:spPr>
      </p:sp>
      <p:sp>
        <p:nvSpPr>
          <p:cNvPr id="16388" name="Rectangle 5"/>
          <p:cNvSpPr>
            <a:spLocks noGrp="1" noChangeArrowheads="1"/>
          </p:cNvSpPr>
          <p:nvPr>
            <p:ph type="body" idx="1"/>
          </p:nvPr>
        </p:nvSpPr>
        <p:spPr>
          <a:xfrm>
            <a:off x="829240" y="5200174"/>
            <a:ext cx="5144206" cy="260815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71" tIns="45768" rIns="93171" bIns="45768"/>
          <a:lstStyle/>
          <a:p>
            <a:pPr eaLnBrk="1" hangingPunct="1"/>
            <a:endParaRPr lang="ja-JP" altLang="en-US" sz="1400" dirty="0">
              <a:ea typeface="ＭＳ Ｐゴシック" charset="0"/>
            </a:endParaRPr>
          </a:p>
          <a:p>
            <a:pPr eaLnBrk="1" hangingPunct="1"/>
            <a:r>
              <a:rPr lang="ja-JP" altLang="en-US" sz="1400" dirty="0">
                <a:ea typeface="ＭＳ Ｐゴシック" charset="0"/>
              </a:rPr>
              <a:t>----- Meeting Notes (4/1/14 15:37) -----</a:t>
            </a:r>
          </a:p>
          <a:p>
            <a:pPr eaLnBrk="1" hangingPunct="1"/>
            <a:r>
              <a:rPr lang="ja-JP" altLang="en-US" sz="1400" dirty="0">
                <a:ea typeface="ＭＳ Ｐゴシック" charset="0"/>
              </a:rPr>
              <a:t>Xu, Jin (Sales and Marketing), Zhang, Liu (Metstar), Liu</a:t>
            </a:r>
          </a:p>
        </p:txBody>
      </p:sp>
    </p:spTree>
    <p:extLst>
      <p:ext uri="{BB962C8B-B14F-4D97-AF65-F5344CB8AC3E}">
        <p14:creationId xmlns:p14="http://schemas.microsoft.com/office/powerpoint/2010/main" val="34714547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Time series of thermodynamics, wind shear, and liquid water content. The time period between hours 0 and 17 show an inversion. The periods between hours 5-7 and 8-13 show fog. </a:t>
            </a:r>
          </a:p>
        </p:txBody>
      </p:sp>
      <p:sp>
        <p:nvSpPr>
          <p:cNvPr id="4" name="Slide Number Placeholder 3"/>
          <p:cNvSpPr>
            <a:spLocks noGrp="1"/>
          </p:cNvSpPr>
          <p:nvPr>
            <p:ph type="sldNum" sz="quarter" idx="10"/>
          </p:nvPr>
        </p:nvSpPr>
        <p:spPr/>
        <p:txBody>
          <a:bodyPr/>
          <a:lstStyle/>
          <a:p>
            <a:fld id="{98DDAB0A-0B9B-495C-800F-AB1BDC30BF20}" type="slidenum">
              <a:rPr lang="en-US" smtClean="0"/>
              <a:pPr/>
              <a:t>11</a:t>
            </a:fld>
            <a:endParaRPr lang="en-US"/>
          </a:p>
        </p:txBody>
      </p:sp>
    </p:spTree>
    <p:extLst>
      <p:ext uri="{BB962C8B-B14F-4D97-AF65-F5344CB8AC3E}">
        <p14:creationId xmlns:p14="http://schemas.microsoft.com/office/powerpoint/2010/main" val="14368841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
        <p:nvSpPr>
          <p:cNvPr id="67588" name="Slide Number Placeholder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ＭＳ Ｐゴシック" charset="0"/>
              </a:defRPr>
            </a:lvl1pPr>
            <a:lvl2pPr marL="757066" indent="-291179">
              <a:defRPr>
                <a:solidFill>
                  <a:schemeClr val="tx1"/>
                </a:solidFill>
                <a:latin typeface="Arial" charset="0"/>
                <a:ea typeface="ＭＳ Ｐゴシック" charset="0"/>
              </a:defRPr>
            </a:lvl2pPr>
            <a:lvl3pPr marL="1164717" indent="-232943">
              <a:defRPr>
                <a:solidFill>
                  <a:schemeClr val="tx1"/>
                </a:solidFill>
                <a:latin typeface="Arial" charset="0"/>
                <a:ea typeface="ＭＳ Ｐゴシック" charset="0"/>
              </a:defRPr>
            </a:lvl3pPr>
            <a:lvl4pPr marL="1630604" indent="-232943">
              <a:defRPr>
                <a:solidFill>
                  <a:schemeClr val="tx1"/>
                </a:solidFill>
                <a:latin typeface="Arial" charset="0"/>
                <a:ea typeface="ＭＳ Ｐゴシック" charset="0"/>
              </a:defRPr>
            </a:lvl4pPr>
            <a:lvl5pPr marL="2096491" indent="-232943">
              <a:defRPr>
                <a:solidFill>
                  <a:schemeClr val="tx1"/>
                </a:solidFill>
                <a:latin typeface="Arial" charset="0"/>
                <a:ea typeface="ＭＳ Ｐゴシック" charset="0"/>
              </a:defRPr>
            </a:lvl5pPr>
            <a:lvl6pPr marL="2562377" indent="-232943" eaLnBrk="0" fontAlgn="base" hangingPunct="0">
              <a:spcBef>
                <a:spcPct val="0"/>
              </a:spcBef>
              <a:spcAft>
                <a:spcPct val="0"/>
              </a:spcAft>
              <a:defRPr>
                <a:solidFill>
                  <a:schemeClr val="tx1"/>
                </a:solidFill>
                <a:latin typeface="Arial" charset="0"/>
                <a:ea typeface="ＭＳ Ｐゴシック" charset="0"/>
              </a:defRPr>
            </a:lvl6pPr>
            <a:lvl7pPr marL="3028264" indent="-232943" eaLnBrk="0" fontAlgn="base" hangingPunct="0">
              <a:spcBef>
                <a:spcPct val="0"/>
              </a:spcBef>
              <a:spcAft>
                <a:spcPct val="0"/>
              </a:spcAft>
              <a:defRPr>
                <a:solidFill>
                  <a:schemeClr val="tx1"/>
                </a:solidFill>
                <a:latin typeface="Arial" charset="0"/>
                <a:ea typeface="ＭＳ Ｐゴシック" charset="0"/>
              </a:defRPr>
            </a:lvl7pPr>
            <a:lvl8pPr marL="3494151" indent="-232943" eaLnBrk="0" fontAlgn="base" hangingPunct="0">
              <a:spcBef>
                <a:spcPct val="0"/>
              </a:spcBef>
              <a:spcAft>
                <a:spcPct val="0"/>
              </a:spcAft>
              <a:defRPr>
                <a:solidFill>
                  <a:schemeClr val="tx1"/>
                </a:solidFill>
                <a:latin typeface="Arial" charset="0"/>
                <a:ea typeface="ＭＳ Ｐゴシック" charset="0"/>
              </a:defRPr>
            </a:lvl8pPr>
            <a:lvl9pPr marL="3960038" indent="-232943" eaLnBrk="0" fontAlgn="base" hangingPunct="0">
              <a:spcBef>
                <a:spcPct val="0"/>
              </a:spcBef>
              <a:spcAft>
                <a:spcPct val="0"/>
              </a:spcAft>
              <a:defRPr>
                <a:solidFill>
                  <a:schemeClr val="tx1"/>
                </a:solidFill>
                <a:latin typeface="Arial" charset="0"/>
                <a:ea typeface="ＭＳ Ｐゴシック" charset="0"/>
              </a:defRPr>
            </a:lvl9pPr>
          </a:lstStyle>
          <a:p>
            <a:fld id="{0941FFC0-5517-BD4D-B749-FFADCF125486}" type="slidenum">
              <a:rPr lang="en-US" altLang="ja-JP"/>
              <a:pPr/>
              <a:t>12</a:t>
            </a:fld>
            <a:endParaRPr lang="en-US" altLang="ja-JP"/>
          </a:p>
        </p:txBody>
      </p:sp>
    </p:spTree>
    <p:extLst>
      <p:ext uri="{BB962C8B-B14F-4D97-AF65-F5344CB8AC3E}">
        <p14:creationId xmlns:p14="http://schemas.microsoft.com/office/powerpoint/2010/main" val="5992071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
        <p:nvSpPr>
          <p:cNvPr id="67588" name="Slide Number Placeholder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ＭＳ Ｐゴシック" charset="0"/>
              </a:defRPr>
            </a:lvl1pPr>
            <a:lvl2pPr marL="757066" indent="-291179">
              <a:defRPr>
                <a:solidFill>
                  <a:schemeClr val="tx1"/>
                </a:solidFill>
                <a:latin typeface="Arial" charset="0"/>
                <a:ea typeface="ＭＳ Ｐゴシック" charset="0"/>
              </a:defRPr>
            </a:lvl2pPr>
            <a:lvl3pPr marL="1164717" indent="-232943">
              <a:defRPr>
                <a:solidFill>
                  <a:schemeClr val="tx1"/>
                </a:solidFill>
                <a:latin typeface="Arial" charset="0"/>
                <a:ea typeface="ＭＳ Ｐゴシック" charset="0"/>
              </a:defRPr>
            </a:lvl3pPr>
            <a:lvl4pPr marL="1630604" indent="-232943">
              <a:defRPr>
                <a:solidFill>
                  <a:schemeClr val="tx1"/>
                </a:solidFill>
                <a:latin typeface="Arial" charset="0"/>
                <a:ea typeface="ＭＳ Ｐゴシック" charset="0"/>
              </a:defRPr>
            </a:lvl4pPr>
            <a:lvl5pPr marL="2096491" indent="-232943">
              <a:defRPr>
                <a:solidFill>
                  <a:schemeClr val="tx1"/>
                </a:solidFill>
                <a:latin typeface="Arial" charset="0"/>
                <a:ea typeface="ＭＳ Ｐゴシック" charset="0"/>
              </a:defRPr>
            </a:lvl5pPr>
            <a:lvl6pPr marL="2562377" indent="-232943" eaLnBrk="0" fontAlgn="base" hangingPunct="0">
              <a:spcBef>
                <a:spcPct val="0"/>
              </a:spcBef>
              <a:spcAft>
                <a:spcPct val="0"/>
              </a:spcAft>
              <a:defRPr>
                <a:solidFill>
                  <a:schemeClr val="tx1"/>
                </a:solidFill>
                <a:latin typeface="Arial" charset="0"/>
                <a:ea typeface="ＭＳ Ｐゴシック" charset="0"/>
              </a:defRPr>
            </a:lvl6pPr>
            <a:lvl7pPr marL="3028264" indent="-232943" eaLnBrk="0" fontAlgn="base" hangingPunct="0">
              <a:spcBef>
                <a:spcPct val="0"/>
              </a:spcBef>
              <a:spcAft>
                <a:spcPct val="0"/>
              </a:spcAft>
              <a:defRPr>
                <a:solidFill>
                  <a:schemeClr val="tx1"/>
                </a:solidFill>
                <a:latin typeface="Arial" charset="0"/>
                <a:ea typeface="ＭＳ Ｐゴシック" charset="0"/>
              </a:defRPr>
            </a:lvl7pPr>
            <a:lvl8pPr marL="3494151" indent="-232943" eaLnBrk="0" fontAlgn="base" hangingPunct="0">
              <a:spcBef>
                <a:spcPct val="0"/>
              </a:spcBef>
              <a:spcAft>
                <a:spcPct val="0"/>
              </a:spcAft>
              <a:defRPr>
                <a:solidFill>
                  <a:schemeClr val="tx1"/>
                </a:solidFill>
                <a:latin typeface="Arial" charset="0"/>
                <a:ea typeface="ＭＳ Ｐゴシック" charset="0"/>
              </a:defRPr>
            </a:lvl8pPr>
            <a:lvl9pPr marL="3960038" indent="-232943" eaLnBrk="0" fontAlgn="base" hangingPunct="0">
              <a:spcBef>
                <a:spcPct val="0"/>
              </a:spcBef>
              <a:spcAft>
                <a:spcPct val="0"/>
              </a:spcAft>
              <a:defRPr>
                <a:solidFill>
                  <a:schemeClr val="tx1"/>
                </a:solidFill>
                <a:latin typeface="Arial" charset="0"/>
                <a:ea typeface="ＭＳ Ｐゴシック" charset="0"/>
              </a:defRPr>
            </a:lvl9pPr>
          </a:lstStyle>
          <a:p>
            <a:fld id="{0941FFC0-5517-BD4D-B749-FFADCF125486}" type="slidenum">
              <a:rPr lang="en-US" altLang="ja-JP"/>
              <a:pPr/>
              <a:t>13</a:t>
            </a:fld>
            <a:endParaRPr lang="en-US" altLang="ja-JP"/>
          </a:p>
        </p:txBody>
      </p:sp>
    </p:spTree>
    <p:extLst>
      <p:ext uri="{BB962C8B-B14F-4D97-AF65-F5344CB8AC3E}">
        <p14:creationId xmlns:p14="http://schemas.microsoft.com/office/powerpoint/2010/main" val="27670677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
        <p:nvSpPr>
          <p:cNvPr id="67588" name="Slide Number Placeholder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ＭＳ Ｐゴシック" charset="0"/>
              </a:defRPr>
            </a:lvl1pPr>
            <a:lvl2pPr marL="757066" indent="-291179">
              <a:defRPr>
                <a:solidFill>
                  <a:schemeClr val="tx1"/>
                </a:solidFill>
                <a:latin typeface="Arial" charset="0"/>
                <a:ea typeface="ＭＳ Ｐゴシック" charset="0"/>
              </a:defRPr>
            </a:lvl2pPr>
            <a:lvl3pPr marL="1164717" indent="-232943">
              <a:defRPr>
                <a:solidFill>
                  <a:schemeClr val="tx1"/>
                </a:solidFill>
                <a:latin typeface="Arial" charset="0"/>
                <a:ea typeface="ＭＳ Ｐゴシック" charset="0"/>
              </a:defRPr>
            </a:lvl3pPr>
            <a:lvl4pPr marL="1630604" indent="-232943">
              <a:defRPr>
                <a:solidFill>
                  <a:schemeClr val="tx1"/>
                </a:solidFill>
                <a:latin typeface="Arial" charset="0"/>
                <a:ea typeface="ＭＳ Ｐゴシック" charset="0"/>
              </a:defRPr>
            </a:lvl4pPr>
            <a:lvl5pPr marL="2096491" indent="-232943">
              <a:defRPr>
                <a:solidFill>
                  <a:schemeClr val="tx1"/>
                </a:solidFill>
                <a:latin typeface="Arial" charset="0"/>
                <a:ea typeface="ＭＳ Ｐゴシック" charset="0"/>
              </a:defRPr>
            </a:lvl5pPr>
            <a:lvl6pPr marL="2562377" indent="-232943" eaLnBrk="0" fontAlgn="base" hangingPunct="0">
              <a:spcBef>
                <a:spcPct val="0"/>
              </a:spcBef>
              <a:spcAft>
                <a:spcPct val="0"/>
              </a:spcAft>
              <a:defRPr>
                <a:solidFill>
                  <a:schemeClr val="tx1"/>
                </a:solidFill>
                <a:latin typeface="Arial" charset="0"/>
                <a:ea typeface="ＭＳ Ｐゴシック" charset="0"/>
              </a:defRPr>
            </a:lvl6pPr>
            <a:lvl7pPr marL="3028264" indent="-232943" eaLnBrk="0" fontAlgn="base" hangingPunct="0">
              <a:spcBef>
                <a:spcPct val="0"/>
              </a:spcBef>
              <a:spcAft>
                <a:spcPct val="0"/>
              </a:spcAft>
              <a:defRPr>
                <a:solidFill>
                  <a:schemeClr val="tx1"/>
                </a:solidFill>
                <a:latin typeface="Arial" charset="0"/>
                <a:ea typeface="ＭＳ Ｐゴシック" charset="0"/>
              </a:defRPr>
            </a:lvl7pPr>
            <a:lvl8pPr marL="3494151" indent="-232943" eaLnBrk="0" fontAlgn="base" hangingPunct="0">
              <a:spcBef>
                <a:spcPct val="0"/>
              </a:spcBef>
              <a:spcAft>
                <a:spcPct val="0"/>
              </a:spcAft>
              <a:defRPr>
                <a:solidFill>
                  <a:schemeClr val="tx1"/>
                </a:solidFill>
                <a:latin typeface="Arial" charset="0"/>
                <a:ea typeface="ＭＳ Ｐゴシック" charset="0"/>
              </a:defRPr>
            </a:lvl8pPr>
            <a:lvl9pPr marL="3960038" indent="-232943" eaLnBrk="0" fontAlgn="base" hangingPunct="0">
              <a:spcBef>
                <a:spcPct val="0"/>
              </a:spcBef>
              <a:spcAft>
                <a:spcPct val="0"/>
              </a:spcAft>
              <a:defRPr>
                <a:solidFill>
                  <a:schemeClr val="tx1"/>
                </a:solidFill>
                <a:latin typeface="Arial" charset="0"/>
                <a:ea typeface="ＭＳ Ｐゴシック" charset="0"/>
              </a:defRPr>
            </a:lvl9pPr>
          </a:lstStyle>
          <a:p>
            <a:fld id="{0941FFC0-5517-BD4D-B749-FFADCF125486}" type="slidenum">
              <a:rPr lang="en-US" altLang="ja-JP"/>
              <a:pPr/>
              <a:t>14</a:t>
            </a:fld>
            <a:endParaRPr lang="en-US" altLang="ja-JP"/>
          </a:p>
        </p:txBody>
      </p:sp>
    </p:spTree>
    <p:extLst>
      <p:ext uri="{BB962C8B-B14F-4D97-AF65-F5344CB8AC3E}">
        <p14:creationId xmlns:p14="http://schemas.microsoft.com/office/powerpoint/2010/main" val="1827007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
        <p:nvSpPr>
          <p:cNvPr id="67588" name="Slide Number Placeholder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ＭＳ Ｐゴシック" charset="0"/>
              </a:defRPr>
            </a:lvl1pPr>
            <a:lvl2pPr marL="757066" indent="-291179">
              <a:defRPr>
                <a:solidFill>
                  <a:schemeClr val="tx1"/>
                </a:solidFill>
                <a:latin typeface="Arial" charset="0"/>
                <a:ea typeface="ＭＳ Ｐゴシック" charset="0"/>
              </a:defRPr>
            </a:lvl2pPr>
            <a:lvl3pPr marL="1164717" indent="-232943">
              <a:defRPr>
                <a:solidFill>
                  <a:schemeClr val="tx1"/>
                </a:solidFill>
                <a:latin typeface="Arial" charset="0"/>
                <a:ea typeface="ＭＳ Ｐゴシック" charset="0"/>
              </a:defRPr>
            </a:lvl3pPr>
            <a:lvl4pPr marL="1630604" indent="-232943">
              <a:defRPr>
                <a:solidFill>
                  <a:schemeClr val="tx1"/>
                </a:solidFill>
                <a:latin typeface="Arial" charset="0"/>
                <a:ea typeface="ＭＳ Ｐゴシック" charset="0"/>
              </a:defRPr>
            </a:lvl4pPr>
            <a:lvl5pPr marL="2096491" indent="-232943">
              <a:defRPr>
                <a:solidFill>
                  <a:schemeClr val="tx1"/>
                </a:solidFill>
                <a:latin typeface="Arial" charset="0"/>
                <a:ea typeface="ＭＳ Ｐゴシック" charset="0"/>
              </a:defRPr>
            </a:lvl5pPr>
            <a:lvl6pPr marL="2562377" indent="-232943" eaLnBrk="0" fontAlgn="base" hangingPunct="0">
              <a:spcBef>
                <a:spcPct val="0"/>
              </a:spcBef>
              <a:spcAft>
                <a:spcPct val="0"/>
              </a:spcAft>
              <a:defRPr>
                <a:solidFill>
                  <a:schemeClr val="tx1"/>
                </a:solidFill>
                <a:latin typeface="Arial" charset="0"/>
                <a:ea typeface="ＭＳ Ｐゴシック" charset="0"/>
              </a:defRPr>
            </a:lvl6pPr>
            <a:lvl7pPr marL="3028264" indent="-232943" eaLnBrk="0" fontAlgn="base" hangingPunct="0">
              <a:spcBef>
                <a:spcPct val="0"/>
              </a:spcBef>
              <a:spcAft>
                <a:spcPct val="0"/>
              </a:spcAft>
              <a:defRPr>
                <a:solidFill>
                  <a:schemeClr val="tx1"/>
                </a:solidFill>
                <a:latin typeface="Arial" charset="0"/>
                <a:ea typeface="ＭＳ Ｐゴシック" charset="0"/>
              </a:defRPr>
            </a:lvl7pPr>
            <a:lvl8pPr marL="3494151" indent="-232943" eaLnBrk="0" fontAlgn="base" hangingPunct="0">
              <a:spcBef>
                <a:spcPct val="0"/>
              </a:spcBef>
              <a:spcAft>
                <a:spcPct val="0"/>
              </a:spcAft>
              <a:defRPr>
                <a:solidFill>
                  <a:schemeClr val="tx1"/>
                </a:solidFill>
                <a:latin typeface="Arial" charset="0"/>
                <a:ea typeface="ＭＳ Ｐゴシック" charset="0"/>
              </a:defRPr>
            </a:lvl8pPr>
            <a:lvl9pPr marL="3960038" indent="-232943" eaLnBrk="0" fontAlgn="base" hangingPunct="0">
              <a:spcBef>
                <a:spcPct val="0"/>
              </a:spcBef>
              <a:spcAft>
                <a:spcPct val="0"/>
              </a:spcAft>
              <a:defRPr>
                <a:solidFill>
                  <a:schemeClr val="tx1"/>
                </a:solidFill>
                <a:latin typeface="Arial" charset="0"/>
                <a:ea typeface="ＭＳ Ｐゴシック" charset="0"/>
              </a:defRPr>
            </a:lvl9pPr>
          </a:lstStyle>
          <a:p>
            <a:fld id="{0941FFC0-5517-BD4D-B749-FFADCF125486}" type="slidenum">
              <a:rPr lang="en-US" altLang="ja-JP"/>
              <a:pPr/>
              <a:t>15</a:t>
            </a:fld>
            <a:endParaRPr lang="en-US" altLang="ja-JP"/>
          </a:p>
        </p:txBody>
      </p:sp>
    </p:spTree>
    <p:extLst>
      <p:ext uri="{BB962C8B-B14F-4D97-AF65-F5344CB8AC3E}">
        <p14:creationId xmlns:p14="http://schemas.microsoft.com/office/powerpoint/2010/main" val="18165231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figure shows the WTPS installation at AUH. This installation consists of a radiometer and XBS profiler. Data from the local AWOS (surface station) is also integrated. The instrumentation is linked to power and communications in the shelter via buried conduit run from each of the slabs shown in the figure.</a:t>
            </a:r>
          </a:p>
        </p:txBody>
      </p:sp>
      <p:sp>
        <p:nvSpPr>
          <p:cNvPr id="4" name="Slide Number Placeholder 3"/>
          <p:cNvSpPr>
            <a:spLocks noGrp="1"/>
          </p:cNvSpPr>
          <p:nvPr>
            <p:ph type="sldNum" sz="quarter" idx="10"/>
          </p:nvPr>
        </p:nvSpPr>
        <p:spPr/>
        <p:txBody>
          <a:bodyPr/>
          <a:lstStyle/>
          <a:p>
            <a:fld id="{98DDAB0A-0B9B-495C-800F-AB1BDC30BF20}" type="slidenum">
              <a:rPr lang="en-US" smtClean="0"/>
              <a:pPr/>
              <a:t>16</a:t>
            </a:fld>
            <a:endParaRPr lang="en-US"/>
          </a:p>
        </p:txBody>
      </p:sp>
    </p:spTree>
    <p:extLst>
      <p:ext uri="{BB962C8B-B14F-4D97-AF65-F5344CB8AC3E}">
        <p14:creationId xmlns:p14="http://schemas.microsoft.com/office/powerpoint/2010/main" val="39806304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83539">
              <a:defRPr>
                <a:solidFill>
                  <a:schemeClr val="tx1"/>
                </a:solidFill>
                <a:latin typeface="Arial" charset="0"/>
                <a:ea typeface="ＭＳ Ｐゴシック" charset="0"/>
                <a:cs typeface="ＭＳ Ｐゴシック" charset="0"/>
              </a:defRPr>
            </a:lvl1pPr>
            <a:lvl2pPr marL="784567" indent="-300885" defTabSz="983539">
              <a:defRPr>
                <a:solidFill>
                  <a:schemeClr val="tx1"/>
                </a:solidFill>
                <a:latin typeface="Arial" charset="0"/>
                <a:ea typeface="ＭＳ Ｐゴシック" charset="0"/>
              </a:defRPr>
            </a:lvl2pPr>
            <a:lvl3pPr marL="1206776" indent="-241032" defTabSz="983539">
              <a:defRPr>
                <a:solidFill>
                  <a:schemeClr val="tx1"/>
                </a:solidFill>
                <a:latin typeface="Arial" charset="0"/>
                <a:ea typeface="ＭＳ Ｐゴシック" charset="0"/>
              </a:defRPr>
            </a:lvl3pPr>
            <a:lvl4pPr marL="1690458" indent="-241032" defTabSz="983539">
              <a:defRPr>
                <a:solidFill>
                  <a:schemeClr val="tx1"/>
                </a:solidFill>
                <a:latin typeface="Arial" charset="0"/>
                <a:ea typeface="ＭＳ Ｐゴシック" charset="0"/>
              </a:defRPr>
            </a:lvl4pPr>
            <a:lvl5pPr marL="2174138" indent="-241032" defTabSz="983539">
              <a:defRPr>
                <a:solidFill>
                  <a:schemeClr val="tx1"/>
                </a:solidFill>
                <a:latin typeface="Arial" charset="0"/>
                <a:ea typeface="ＭＳ Ｐゴシック" charset="0"/>
              </a:defRPr>
            </a:lvl5pPr>
            <a:lvl6pPr marL="2640025" indent="-241032" defTabSz="983539" eaLnBrk="0" fontAlgn="base" hangingPunct="0">
              <a:spcBef>
                <a:spcPct val="0"/>
              </a:spcBef>
              <a:spcAft>
                <a:spcPct val="0"/>
              </a:spcAft>
              <a:defRPr>
                <a:solidFill>
                  <a:schemeClr val="tx1"/>
                </a:solidFill>
                <a:latin typeface="Arial" charset="0"/>
                <a:ea typeface="ＭＳ Ｐゴシック" charset="0"/>
              </a:defRPr>
            </a:lvl6pPr>
            <a:lvl7pPr marL="3105912" indent="-241032" defTabSz="983539" eaLnBrk="0" fontAlgn="base" hangingPunct="0">
              <a:spcBef>
                <a:spcPct val="0"/>
              </a:spcBef>
              <a:spcAft>
                <a:spcPct val="0"/>
              </a:spcAft>
              <a:defRPr>
                <a:solidFill>
                  <a:schemeClr val="tx1"/>
                </a:solidFill>
                <a:latin typeface="Arial" charset="0"/>
                <a:ea typeface="ＭＳ Ｐゴシック" charset="0"/>
              </a:defRPr>
            </a:lvl7pPr>
            <a:lvl8pPr marL="3571799" indent="-241032" defTabSz="983539" eaLnBrk="0" fontAlgn="base" hangingPunct="0">
              <a:spcBef>
                <a:spcPct val="0"/>
              </a:spcBef>
              <a:spcAft>
                <a:spcPct val="0"/>
              </a:spcAft>
              <a:defRPr>
                <a:solidFill>
                  <a:schemeClr val="tx1"/>
                </a:solidFill>
                <a:latin typeface="Arial" charset="0"/>
                <a:ea typeface="ＭＳ Ｐゴシック" charset="0"/>
              </a:defRPr>
            </a:lvl8pPr>
            <a:lvl9pPr marL="4037686" indent="-241032" defTabSz="983539" eaLnBrk="0" fontAlgn="base" hangingPunct="0">
              <a:spcBef>
                <a:spcPct val="0"/>
              </a:spcBef>
              <a:spcAft>
                <a:spcPct val="0"/>
              </a:spcAft>
              <a:defRPr>
                <a:solidFill>
                  <a:schemeClr val="tx1"/>
                </a:solidFill>
                <a:latin typeface="Arial" charset="0"/>
                <a:ea typeface="ＭＳ Ｐゴシック" charset="0"/>
              </a:defRPr>
            </a:lvl9pPr>
          </a:lstStyle>
          <a:p>
            <a:fld id="{E0031B24-8A3D-BB49-9B45-2C5284E791DB}" type="slidenum">
              <a:rPr lang="en-US"/>
              <a:pPr/>
              <a:t>17</a:t>
            </a:fld>
            <a:endParaRPr lang="en-US"/>
          </a:p>
        </p:txBody>
      </p:sp>
      <p:sp>
        <p:nvSpPr>
          <p:cNvPr id="43011" name="Rectangle 7"/>
          <p:cNvSpPr txBox="1">
            <a:spLocks noGrp="1" noChangeArrowheads="1"/>
          </p:cNvSpPr>
          <p:nvPr/>
        </p:nvSpPr>
        <p:spPr bwMode="auto">
          <a:xfrm>
            <a:off x="4235450" y="9270577"/>
            <a:ext cx="3240688" cy="4890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lIns="98489" tIns="49245" rIns="98489" bIns="49245" anchor="b"/>
          <a:lstStyle>
            <a:lvl1pPr defTabSz="931863">
              <a:defRPr>
                <a:solidFill>
                  <a:schemeClr val="tx1"/>
                </a:solidFill>
                <a:latin typeface="Arial" charset="0"/>
                <a:ea typeface="ＭＳ Ｐゴシック" charset="0"/>
                <a:cs typeface="ＭＳ Ｐゴシック" charset="0"/>
              </a:defRPr>
            </a:lvl1pPr>
            <a:lvl2pPr marL="757238" indent="-292100" defTabSz="931863">
              <a:defRPr>
                <a:solidFill>
                  <a:schemeClr val="tx1"/>
                </a:solidFill>
                <a:latin typeface="Arial" charset="0"/>
                <a:ea typeface="ＭＳ Ｐゴシック" charset="0"/>
              </a:defRPr>
            </a:lvl2pPr>
            <a:lvl3pPr marL="1165225" indent="-233363" defTabSz="931863">
              <a:defRPr>
                <a:solidFill>
                  <a:schemeClr val="tx1"/>
                </a:solidFill>
                <a:latin typeface="Arial" charset="0"/>
                <a:ea typeface="ＭＳ Ｐゴシック" charset="0"/>
              </a:defRPr>
            </a:lvl3pPr>
            <a:lvl4pPr marL="1630363" indent="-233363" defTabSz="931863">
              <a:defRPr>
                <a:solidFill>
                  <a:schemeClr val="tx1"/>
                </a:solidFill>
                <a:latin typeface="Arial" charset="0"/>
                <a:ea typeface="ＭＳ Ｐゴシック" charset="0"/>
              </a:defRPr>
            </a:lvl4pPr>
            <a:lvl5pPr marL="2097088" indent="-233363" defTabSz="931863">
              <a:defRPr>
                <a:solidFill>
                  <a:schemeClr val="tx1"/>
                </a:solidFill>
                <a:latin typeface="Arial" charset="0"/>
                <a:ea typeface="ＭＳ Ｐゴシック" charset="0"/>
              </a:defRPr>
            </a:lvl5pPr>
            <a:lvl6pPr marL="2554288" indent="-233363" defTabSz="931863" eaLnBrk="0" fontAlgn="base" hangingPunct="0">
              <a:spcBef>
                <a:spcPct val="0"/>
              </a:spcBef>
              <a:spcAft>
                <a:spcPct val="0"/>
              </a:spcAft>
              <a:defRPr>
                <a:solidFill>
                  <a:schemeClr val="tx1"/>
                </a:solidFill>
                <a:latin typeface="Arial" charset="0"/>
                <a:ea typeface="ＭＳ Ｐゴシック" charset="0"/>
              </a:defRPr>
            </a:lvl6pPr>
            <a:lvl7pPr marL="3011488" indent="-233363" defTabSz="931863" eaLnBrk="0" fontAlgn="base" hangingPunct="0">
              <a:spcBef>
                <a:spcPct val="0"/>
              </a:spcBef>
              <a:spcAft>
                <a:spcPct val="0"/>
              </a:spcAft>
              <a:defRPr>
                <a:solidFill>
                  <a:schemeClr val="tx1"/>
                </a:solidFill>
                <a:latin typeface="Arial" charset="0"/>
                <a:ea typeface="ＭＳ Ｐゴシック" charset="0"/>
              </a:defRPr>
            </a:lvl7pPr>
            <a:lvl8pPr marL="3468688" indent="-233363" defTabSz="931863" eaLnBrk="0" fontAlgn="base" hangingPunct="0">
              <a:spcBef>
                <a:spcPct val="0"/>
              </a:spcBef>
              <a:spcAft>
                <a:spcPct val="0"/>
              </a:spcAft>
              <a:defRPr>
                <a:solidFill>
                  <a:schemeClr val="tx1"/>
                </a:solidFill>
                <a:latin typeface="Arial" charset="0"/>
                <a:ea typeface="ＭＳ Ｐゴシック" charset="0"/>
              </a:defRPr>
            </a:lvl8pPr>
            <a:lvl9pPr marL="3925888" indent="-233363" defTabSz="931863"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fld id="{E5683F47-4E96-5845-9FFC-1D03E447A5B6}" type="slidenum">
              <a:rPr lang="en-US" altLang="ja-JP" sz="1200"/>
              <a:pPr algn="r" eaLnBrk="1" hangingPunct="1"/>
              <a:t>17</a:t>
            </a:fld>
            <a:endParaRPr lang="en-US" altLang="ja-JP" sz="1200"/>
          </a:p>
        </p:txBody>
      </p:sp>
      <p:sp>
        <p:nvSpPr>
          <p:cNvPr id="43012" name="Rectangle 2"/>
          <p:cNvSpPr>
            <a:spLocks noGrp="1" noRot="1" noChangeAspect="1" noChangeArrowheads="1" noTextEdit="1"/>
          </p:cNvSpPr>
          <p:nvPr>
            <p:ph type="sldImg"/>
          </p:nvPr>
        </p:nvSpPr>
        <p:spPr>
          <a:xfrm>
            <a:off x="1298575" y="1382713"/>
            <a:ext cx="4881563" cy="3660775"/>
          </a:xfrm>
          <a:ln/>
        </p:spPr>
      </p:sp>
      <p:sp>
        <p:nvSpPr>
          <p:cNvPr id="43013" name="Rectangle 3"/>
          <p:cNvSpPr>
            <a:spLocks noGrp="1" noChangeArrowheads="1"/>
          </p:cNvSpPr>
          <p:nvPr>
            <p:ph type="body" idx="1"/>
          </p:nvPr>
        </p:nvSpPr>
        <p:spPr>
          <a:xfrm>
            <a:off x="1040202" y="5432584"/>
            <a:ext cx="5488234" cy="2740501"/>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ja-JP" altLang="en-US">
              <a:ea typeface="ＭＳ Ｐゴシック" charset="0"/>
            </a:endParaRPr>
          </a:p>
        </p:txBody>
      </p:sp>
    </p:spTree>
    <p:extLst>
      <p:ext uri="{BB962C8B-B14F-4D97-AF65-F5344CB8AC3E}">
        <p14:creationId xmlns:p14="http://schemas.microsoft.com/office/powerpoint/2010/main" val="1401184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cs typeface="ＭＳ Ｐゴシック" charset="0"/>
              </a:defRPr>
            </a:lvl1pPr>
            <a:lvl2pPr marL="757066" indent="-291179">
              <a:defRPr sz="1200">
                <a:solidFill>
                  <a:schemeClr val="tx1"/>
                </a:solidFill>
                <a:latin typeface="Arial" charset="0"/>
                <a:ea typeface="ＭＳ Ｐゴシック" charset="0"/>
              </a:defRPr>
            </a:lvl2pPr>
            <a:lvl3pPr marL="1164717" indent="-232943">
              <a:defRPr sz="1200">
                <a:solidFill>
                  <a:schemeClr val="tx1"/>
                </a:solidFill>
                <a:latin typeface="Arial" charset="0"/>
                <a:ea typeface="ＭＳ Ｐゴシック" charset="0"/>
              </a:defRPr>
            </a:lvl3pPr>
            <a:lvl4pPr marL="1630604" indent="-232943">
              <a:defRPr sz="1200">
                <a:solidFill>
                  <a:schemeClr val="tx1"/>
                </a:solidFill>
                <a:latin typeface="Arial" charset="0"/>
                <a:ea typeface="ＭＳ Ｐゴシック" charset="0"/>
              </a:defRPr>
            </a:lvl4pPr>
            <a:lvl5pPr marL="2096491" indent="-232943">
              <a:defRPr sz="1200">
                <a:solidFill>
                  <a:schemeClr val="tx1"/>
                </a:solidFill>
                <a:latin typeface="Arial" charset="0"/>
                <a:ea typeface="ＭＳ Ｐゴシック" charset="0"/>
              </a:defRPr>
            </a:lvl5pPr>
            <a:lvl6pPr marL="2562377" indent="-232943" eaLnBrk="0" fontAlgn="base" hangingPunct="0">
              <a:spcBef>
                <a:spcPct val="30000"/>
              </a:spcBef>
              <a:spcAft>
                <a:spcPct val="0"/>
              </a:spcAft>
              <a:defRPr sz="1200">
                <a:solidFill>
                  <a:schemeClr val="tx1"/>
                </a:solidFill>
                <a:latin typeface="Arial" charset="0"/>
                <a:ea typeface="ＭＳ Ｐゴシック" charset="0"/>
              </a:defRPr>
            </a:lvl6pPr>
            <a:lvl7pPr marL="3028264" indent="-232943" eaLnBrk="0" fontAlgn="base" hangingPunct="0">
              <a:spcBef>
                <a:spcPct val="30000"/>
              </a:spcBef>
              <a:spcAft>
                <a:spcPct val="0"/>
              </a:spcAft>
              <a:defRPr sz="1200">
                <a:solidFill>
                  <a:schemeClr val="tx1"/>
                </a:solidFill>
                <a:latin typeface="Arial" charset="0"/>
                <a:ea typeface="ＭＳ Ｐゴシック" charset="0"/>
              </a:defRPr>
            </a:lvl7pPr>
            <a:lvl8pPr marL="3494151" indent="-232943" eaLnBrk="0" fontAlgn="base" hangingPunct="0">
              <a:spcBef>
                <a:spcPct val="30000"/>
              </a:spcBef>
              <a:spcAft>
                <a:spcPct val="0"/>
              </a:spcAft>
              <a:defRPr sz="1200">
                <a:solidFill>
                  <a:schemeClr val="tx1"/>
                </a:solidFill>
                <a:latin typeface="Arial" charset="0"/>
                <a:ea typeface="ＭＳ Ｐゴシック" charset="0"/>
              </a:defRPr>
            </a:lvl8pPr>
            <a:lvl9pPr marL="3960038" indent="-232943" eaLnBrk="0" fontAlgn="base" hangingPunct="0">
              <a:spcBef>
                <a:spcPct val="30000"/>
              </a:spcBef>
              <a:spcAft>
                <a:spcPct val="0"/>
              </a:spcAft>
              <a:defRPr sz="1200">
                <a:solidFill>
                  <a:schemeClr val="tx1"/>
                </a:solidFill>
                <a:latin typeface="Arial" charset="0"/>
                <a:ea typeface="ＭＳ Ｐゴシック" charset="0"/>
              </a:defRPr>
            </a:lvl9pPr>
          </a:lstStyle>
          <a:p>
            <a:fld id="{FA36D7AA-A850-9C44-B074-85CD6DD7B804}" type="slidenum">
              <a:rPr lang="en-US" altLang="ja-JP"/>
              <a:pPr/>
              <a:t>18</a:t>
            </a:fld>
            <a:endParaRPr lang="en-US" altLang="ja-JP"/>
          </a:p>
        </p:txBody>
      </p:sp>
      <p:sp>
        <p:nvSpPr>
          <p:cNvPr id="45059" name="Rectangle 2"/>
          <p:cNvSpPr>
            <a:spLocks noGrp="1" noRot="1" noChangeAspect="1" noChangeArrowheads="1" noTextEdit="1"/>
          </p:cNvSpPr>
          <p:nvPr>
            <p:ph type="sldImg"/>
          </p:nvPr>
        </p:nvSpPr>
        <p:spPr>
          <a:xfrm>
            <a:off x="1181100" y="1317625"/>
            <a:ext cx="4648200" cy="3486150"/>
          </a:xfrm>
          <a:ln/>
        </p:spPr>
      </p:sp>
      <p:sp>
        <p:nvSpPr>
          <p:cNvPr id="45060" name="Rectangle 3"/>
          <p:cNvSpPr>
            <a:spLocks noGrp="1" noChangeArrowheads="1"/>
          </p:cNvSpPr>
          <p:nvPr>
            <p:ph type="body" idx="1"/>
          </p:nvPr>
        </p:nvSpPr>
        <p:spPr>
          <a:xfrm>
            <a:off x="975290" y="5174350"/>
            <a:ext cx="5144206" cy="2609771"/>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ja-JP" altLang="en-US">
              <a:ea typeface="ＭＳ Ｐゴシック" charset="0"/>
            </a:endParaRPr>
          </a:p>
        </p:txBody>
      </p:sp>
    </p:spTree>
    <p:extLst>
      <p:ext uri="{BB962C8B-B14F-4D97-AF65-F5344CB8AC3E}">
        <p14:creationId xmlns:p14="http://schemas.microsoft.com/office/powerpoint/2010/main" val="29644135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ＭＳ Ｐゴシック" charset="0"/>
              </a:defRPr>
            </a:lvl1pPr>
            <a:lvl2pPr marL="757066" indent="-291179">
              <a:defRPr>
                <a:solidFill>
                  <a:schemeClr val="tx1"/>
                </a:solidFill>
                <a:latin typeface="Arial" charset="0"/>
                <a:ea typeface="ＭＳ Ｐゴシック" charset="0"/>
              </a:defRPr>
            </a:lvl2pPr>
            <a:lvl3pPr marL="1164717" indent="-232943">
              <a:defRPr>
                <a:solidFill>
                  <a:schemeClr val="tx1"/>
                </a:solidFill>
                <a:latin typeface="Arial" charset="0"/>
                <a:ea typeface="ＭＳ Ｐゴシック" charset="0"/>
              </a:defRPr>
            </a:lvl3pPr>
            <a:lvl4pPr marL="1630604" indent="-232943">
              <a:defRPr>
                <a:solidFill>
                  <a:schemeClr val="tx1"/>
                </a:solidFill>
                <a:latin typeface="Arial" charset="0"/>
                <a:ea typeface="ＭＳ Ｐゴシック" charset="0"/>
              </a:defRPr>
            </a:lvl4pPr>
            <a:lvl5pPr marL="2096491" indent="-232943">
              <a:defRPr>
                <a:solidFill>
                  <a:schemeClr val="tx1"/>
                </a:solidFill>
                <a:latin typeface="Arial" charset="0"/>
                <a:ea typeface="ＭＳ Ｐゴシック" charset="0"/>
              </a:defRPr>
            </a:lvl5pPr>
            <a:lvl6pPr marL="2562377" indent="-232943" eaLnBrk="0" fontAlgn="base" hangingPunct="0">
              <a:spcBef>
                <a:spcPct val="0"/>
              </a:spcBef>
              <a:spcAft>
                <a:spcPct val="0"/>
              </a:spcAft>
              <a:defRPr>
                <a:solidFill>
                  <a:schemeClr val="tx1"/>
                </a:solidFill>
                <a:latin typeface="Arial" charset="0"/>
                <a:ea typeface="ＭＳ Ｐゴシック" charset="0"/>
              </a:defRPr>
            </a:lvl6pPr>
            <a:lvl7pPr marL="3028264" indent="-232943" eaLnBrk="0" fontAlgn="base" hangingPunct="0">
              <a:spcBef>
                <a:spcPct val="0"/>
              </a:spcBef>
              <a:spcAft>
                <a:spcPct val="0"/>
              </a:spcAft>
              <a:defRPr>
                <a:solidFill>
                  <a:schemeClr val="tx1"/>
                </a:solidFill>
                <a:latin typeface="Arial" charset="0"/>
                <a:ea typeface="ＭＳ Ｐゴシック" charset="0"/>
              </a:defRPr>
            </a:lvl7pPr>
            <a:lvl8pPr marL="3494151" indent="-232943" eaLnBrk="0" fontAlgn="base" hangingPunct="0">
              <a:spcBef>
                <a:spcPct val="0"/>
              </a:spcBef>
              <a:spcAft>
                <a:spcPct val="0"/>
              </a:spcAft>
              <a:defRPr>
                <a:solidFill>
                  <a:schemeClr val="tx1"/>
                </a:solidFill>
                <a:latin typeface="Arial" charset="0"/>
                <a:ea typeface="ＭＳ Ｐゴシック" charset="0"/>
              </a:defRPr>
            </a:lvl8pPr>
            <a:lvl9pPr marL="3960038" indent="-232943" eaLnBrk="0" fontAlgn="base" hangingPunct="0">
              <a:spcBef>
                <a:spcPct val="0"/>
              </a:spcBef>
              <a:spcAft>
                <a:spcPct val="0"/>
              </a:spcAft>
              <a:defRPr>
                <a:solidFill>
                  <a:schemeClr val="tx1"/>
                </a:solidFill>
                <a:latin typeface="Arial" charset="0"/>
                <a:ea typeface="ＭＳ Ｐゴシック" charset="0"/>
              </a:defRPr>
            </a:lvl9pPr>
          </a:lstStyle>
          <a:p>
            <a:fld id="{63CE45B8-CA7B-DB41-8262-E4AC1427701E}" type="slidenum">
              <a:rPr lang="en-US" altLang="ja-JP"/>
              <a:pPr/>
              <a:t>19</a:t>
            </a:fld>
            <a:endParaRPr lang="en-US" altLang="ja-JP"/>
          </a:p>
        </p:txBody>
      </p:sp>
      <p:sp>
        <p:nvSpPr>
          <p:cNvPr id="38915" name="Rectangle 7"/>
          <p:cNvSpPr txBox="1">
            <a:spLocks noGrp="1" noChangeArrowheads="1"/>
          </p:cNvSpPr>
          <p:nvPr/>
        </p:nvSpPr>
        <p:spPr bwMode="auto">
          <a:xfrm>
            <a:off x="3970938" y="8829967"/>
            <a:ext cx="3037840" cy="4648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77" tIns="46589" rIns="93177" bIns="46589" anchor="b"/>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fld id="{D6BC8303-BAE9-8441-961E-0B7B8B592378}" type="slidenum">
              <a:rPr lang="en-US" altLang="ja-JP" sz="1200"/>
              <a:pPr algn="r" eaLnBrk="1" hangingPunct="1"/>
              <a:t>19</a:t>
            </a:fld>
            <a:endParaRPr lang="en-US" altLang="ja-JP" sz="1200"/>
          </a:p>
        </p:txBody>
      </p:sp>
      <p:sp>
        <p:nvSpPr>
          <p:cNvPr id="38916" name="Rectangle 2"/>
          <p:cNvSpPr>
            <a:spLocks noGrp="1" noRot="1" noChangeAspect="1" noChangeArrowheads="1" noTextEdit="1"/>
          </p:cNvSpPr>
          <p:nvPr>
            <p:ph type="sldImg"/>
          </p:nvPr>
        </p:nvSpPr>
        <p:spPr>
          <a:xfrm>
            <a:off x="1181100" y="1319213"/>
            <a:ext cx="4648200" cy="3486150"/>
          </a:xfrm>
          <a:ln/>
        </p:spPr>
      </p:sp>
      <p:sp>
        <p:nvSpPr>
          <p:cNvPr id="38917" name="Rectangle 3"/>
          <p:cNvSpPr>
            <a:spLocks noGrp="1" noChangeArrowheads="1"/>
          </p:cNvSpPr>
          <p:nvPr>
            <p:ph type="body" idx="1"/>
          </p:nvPr>
        </p:nvSpPr>
        <p:spPr>
          <a:xfrm>
            <a:off x="837354" y="5200174"/>
            <a:ext cx="5144206" cy="260815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3171" tIns="45768" rIns="93171" bIns="45768"/>
          <a:lstStyle/>
          <a:p>
            <a:pPr eaLnBrk="1" hangingPunct="1"/>
            <a:endParaRPr lang="ja-JP" altLang="en-US" sz="1400">
              <a:ea typeface="ＭＳ Ｐゴシック" charset="0"/>
            </a:endParaRPr>
          </a:p>
        </p:txBody>
      </p:sp>
      <p:sp>
        <p:nvSpPr>
          <p:cNvPr id="38918" name="Rectangle 7"/>
          <p:cNvSpPr txBox="1">
            <a:spLocks noGrp="1" noChangeArrowheads="1"/>
          </p:cNvSpPr>
          <p:nvPr/>
        </p:nvSpPr>
        <p:spPr bwMode="auto">
          <a:xfrm>
            <a:off x="0" y="8828352"/>
            <a:ext cx="7008778" cy="4664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77" tIns="46589" rIns="93177" bIns="46589"/>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fld id="{DFFCCE08-EC43-3943-8CB7-D86D9353FA03}" type="slidenum">
              <a:rPr lang="en-US" altLang="ja-JP" sz="1400"/>
              <a:pPr algn="ctr" eaLnBrk="1" hangingPunct="1"/>
              <a:t>19</a:t>
            </a:fld>
            <a:endParaRPr lang="en-US" altLang="ja-JP" sz="1400"/>
          </a:p>
        </p:txBody>
      </p:sp>
    </p:spTree>
    <p:extLst>
      <p:ext uri="{BB962C8B-B14F-4D97-AF65-F5344CB8AC3E}">
        <p14:creationId xmlns:p14="http://schemas.microsoft.com/office/powerpoint/2010/main" val="25321720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cs typeface="ＭＳ Ｐゴシック" charset="0"/>
              </a:defRPr>
            </a:lvl1pPr>
            <a:lvl2pPr marL="757066" indent="-291179">
              <a:defRPr sz="1200">
                <a:solidFill>
                  <a:schemeClr val="tx1"/>
                </a:solidFill>
                <a:latin typeface="Arial" charset="0"/>
                <a:ea typeface="ＭＳ Ｐゴシック" charset="0"/>
              </a:defRPr>
            </a:lvl2pPr>
            <a:lvl3pPr marL="1164717" indent="-232943">
              <a:defRPr sz="1200">
                <a:solidFill>
                  <a:schemeClr val="tx1"/>
                </a:solidFill>
                <a:latin typeface="Arial" charset="0"/>
                <a:ea typeface="ＭＳ Ｐゴシック" charset="0"/>
              </a:defRPr>
            </a:lvl3pPr>
            <a:lvl4pPr marL="1630604" indent="-232943">
              <a:defRPr sz="1200">
                <a:solidFill>
                  <a:schemeClr val="tx1"/>
                </a:solidFill>
                <a:latin typeface="Arial" charset="0"/>
                <a:ea typeface="ＭＳ Ｐゴシック" charset="0"/>
              </a:defRPr>
            </a:lvl4pPr>
            <a:lvl5pPr marL="2096491" indent="-232943">
              <a:defRPr sz="1200">
                <a:solidFill>
                  <a:schemeClr val="tx1"/>
                </a:solidFill>
                <a:latin typeface="Arial" charset="0"/>
                <a:ea typeface="ＭＳ Ｐゴシック" charset="0"/>
              </a:defRPr>
            </a:lvl5pPr>
            <a:lvl6pPr marL="2562377" indent="-232943" eaLnBrk="0" fontAlgn="base" hangingPunct="0">
              <a:spcBef>
                <a:spcPct val="30000"/>
              </a:spcBef>
              <a:spcAft>
                <a:spcPct val="0"/>
              </a:spcAft>
              <a:defRPr sz="1200">
                <a:solidFill>
                  <a:schemeClr val="tx1"/>
                </a:solidFill>
                <a:latin typeface="Arial" charset="0"/>
                <a:ea typeface="ＭＳ Ｐゴシック" charset="0"/>
              </a:defRPr>
            </a:lvl6pPr>
            <a:lvl7pPr marL="3028264" indent="-232943" eaLnBrk="0" fontAlgn="base" hangingPunct="0">
              <a:spcBef>
                <a:spcPct val="30000"/>
              </a:spcBef>
              <a:spcAft>
                <a:spcPct val="0"/>
              </a:spcAft>
              <a:defRPr sz="1200">
                <a:solidFill>
                  <a:schemeClr val="tx1"/>
                </a:solidFill>
                <a:latin typeface="Arial" charset="0"/>
                <a:ea typeface="ＭＳ Ｐゴシック" charset="0"/>
              </a:defRPr>
            </a:lvl7pPr>
            <a:lvl8pPr marL="3494151" indent="-232943" eaLnBrk="0" fontAlgn="base" hangingPunct="0">
              <a:spcBef>
                <a:spcPct val="30000"/>
              </a:spcBef>
              <a:spcAft>
                <a:spcPct val="0"/>
              </a:spcAft>
              <a:defRPr sz="1200">
                <a:solidFill>
                  <a:schemeClr val="tx1"/>
                </a:solidFill>
                <a:latin typeface="Arial" charset="0"/>
                <a:ea typeface="ＭＳ Ｐゴシック" charset="0"/>
              </a:defRPr>
            </a:lvl8pPr>
            <a:lvl9pPr marL="3960038" indent="-232943" eaLnBrk="0" fontAlgn="base" hangingPunct="0">
              <a:spcBef>
                <a:spcPct val="30000"/>
              </a:spcBef>
              <a:spcAft>
                <a:spcPct val="0"/>
              </a:spcAft>
              <a:defRPr sz="1200">
                <a:solidFill>
                  <a:schemeClr val="tx1"/>
                </a:solidFill>
                <a:latin typeface="Arial" charset="0"/>
                <a:ea typeface="ＭＳ Ｐゴシック" charset="0"/>
              </a:defRPr>
            </a:lvl9pPr>
          </a:lstStyle>
          <a:p>
            <a:fld id="{0BE85E50-C990-2045-9022-186DDED22306}" type="slidenum">
              <a:rPr lang="en-US" altLang="ja-JP"/>
              <a:pPr/>
              <a:t>20</a:t>
            </a:fld>
            <a:endParaRPr lang="en-US" altLang="ja-JP"/>
          </a:p>
        </p:txBody>
      </p:sp>
      <p:sp>
        <p:nvSpPr>
          <p:cNvPr id="40963" name="Rectangle 2"/>
          <p:cNvSpPr>
            <a:spLocks noGrp="1" noRot="1" noChangeAspect="1" noChangeArrowheads="1" noTextEdit="1"/>
          </p:cNvSpPr>
          <p:nvPr>
            <p:ph type="sldImg"/>
          </p:nvPr>
        </p:nvSpPr>
        <p:spPr>
          <a:xfrm>
            <a:off x="1181100" y="1317625"/>
            <a:ext cx="4648200" cy="3486150"/>
          </a:xfrm>
          <a:ln/>
        </p:spPr>
      </p:sp>
      <p:sp>
        <p:nvSpPr>
          <p:cNvPr id="40964" name="Rectangle 3"/>
          <p:cNvSpPr>
            <a:spLocks noGrp="1" noChangeArrowheads="1"/>
          </p:cNvSpPr>
          <p:nvPr>
            <p:ph type="body" idx="1"/>
          </p:nvPr>
        </p:nvSpPr>
        <p:spPr>
          <a:xfrm>
            <a:off x="975290" y="5174350"/>
            <a:ext cx="5144206" cy="2609771"/>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ja-JP" altLang="en-US">
              <a:ea typeface="ＭＳ Ｐゴシック" charset="0"/>
            </a:endParaRPr>
          </a:p>
        </p:txBody>
      </p:sp>
    </p:spTree>
    <p:extLst>
      <p:ext uri="{BB962C8B-B14F-4D97-AF65-F5344CB8AC3E}">
        <p14:creationId xmlns:p14="http://schemas.microsoft.com/office/powerpoint/2010/main" val="27928689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cs typeface="ＭＳ Ｐゴシック" charset="0"/>
              </a:defRPr>
            </a:lvl1pPr>
            <a:lvl2pPr marL="757066" indent="-291179">
              <a:defRPr sz="1200">
                <a:solidFill>
                  <a:schemeClr val="tx1"/>
                </a:solidFill>
                <a:latin typeface="Arial" charset="0"/>
                <a:ea typeface="ＭＳ Ｐゴシック" charset="0"/>
              </a:defRPr>
            </a:lvl2pPr>
            <a:lvl3pPr marL="1164717" indent="-232943">
              <a:defRPr sz="1200">
                <a:solidFill>
                  <a:schemeClr val="tx1"/>
                </a:solidFill>
                <a:latin typeface="Arial" charset="0"/>
                <a:ea typeface="ＭＳ Ｐゴシック" charset="0"/>
              </a:defRPr>
            </a:lvl3pPr>
            <a:lvl4pPr marL="1630604" indent="-232943">
              <a:defRPr sz="1200">
                <a:solidFill>
                  <a:schemeClr val="tx1"/>
                </a:solidFill>
                <a:latin typeface="Arial" charset="0"/>
                <a:ea typeface="ＭＳ Ｐゴシック" charset="0"/>
              </a:defRPr>
            </a:lvl4pPr>
            <a:lvl5pPr marL="2096491" indent="-232943">
              <a:defRPr sz="1200">
                <a:solidFill>
                  <a:schemeClr val="tx1"/>
                </a:solidFill>
                <a:latin typeface="Arial" charset="0"/>
                <a:ea typeface="ＭＳ Ｐゴシック" charset="0"/>
              </a:defRPr>
            </a:lvl5pPr>
            <a:lvl6pPr marL="2562377" indent="-232943" eaLnBrk="0" fontAlgn="base" hangingPunct="0">
              <a:spcBef>
                <a:spcPct val="30000"/>
              </a:spcBef>
              <a:spcAft>
                <a:spcPct val="0"/>
              </a:spcAft>
              <a:defRPr sz="1200">
                <a:solidFill>
                  <a:schemeClr val="tx1"/>
                </a:solidFill>
                <a:latin typeface="Arial" charset="0"/>
                <a:ea typeface="ＭＳ Ｐゴシック" charset="0"/>
              </a:defRPr>
            </a:lvl6pPr>
            <a:lvl7pPr marL="3028264" indent="-232943" eaLnBrk="0" fontAlgn="base" hangingPunct="0">
              <a:spcBef>
                <a:spcPct val="30000"/>
              </a:spcBef>
              <a:spcAft>
                <a:spcPct val="0"/>
              </a:spcAft>
              <a:defRPr sz="1200">
                <a:solidFill>
                  <a:schemeClr val="tx1"/>
                </a:solidFill>
                <a:latin typeface="Arial" charset="0"/>
                <a:ea typeface="ＭＳ Ｐゴシック" charset="0"/>
              </a:defRPr>
            </a:lvl7pPr>
            <a:lvl8pPr marL="3494151" indent="-232943" eaLnBrk="0" fontAlgn="base" hangingPunct="0">
              <a:spcBef>
                <a:spcPct val="30000"/>
              </a:spcBef>
              <a:spcAft>
                <a:spcPct val="0"/>
              </a:spcAft>
              <a:defRPr sz="1200">
                <a:solidFill>
                  <a:schemeClr val="tx1"/>
                </a:solidFill>
                <a:latin typeface="Arial" charset="0"/>
                <a:ea typeface="ＭＳ Ｐゴシック" charset="0"/>
              </a:defRPr>
            </a:lvl8pPr>
            <a:lvl9pPr marL="3960038" indent="-232943" eaLnBrk="0" fontAlgn="base" hangingPunct="0">
              <a:spcBef>
                <a:spcPct val="30000"/>
              </a:spcBef>
              <a:spcAft>
                <a:spcPct val="0"/>
              </a:spcAft>
              <a:defRPr sz="1200">
                <a:solidFill>
                  <a:schemeClr val="tx1"/>
                </a:solidFill>
                <a:latin typeface="Arial" charset="0"/>
                <a:ea typeface="ＭＳ Ｐゴシック" charset="0"/>
              </a:defRPr>
            </a:lvl9pPr>
          </a:lstStyle>
          <a:p>
            <a:fld id="{23D461E5-52B1-E044-9878-F8AE3245ACED}" type="slidenum">
              <a:rPr lang="en-US" altLang="ja-JP"/>
              <a:pPr/>
              <a:t>2</a:t>
            </a:fld>
            <a:endParaRPr lang="en-US" altLang="ja-JP"/>
          </a:p>
        </p:txBody>
      </p:sp>
      <p:sp>
        <p:nvSpPr>
          <p:cNvPr id="16387" name="Rectangle 2"/>
          <p:cNvSpPr>
            <a:spLocks noGrp="1" noRot="1" noChangeAspect="1" noChangeArrowheads="1" noTextEdit="1"/>
          </p:cNvSpPr>
          <p:nvPr>
            <p:ph type="sldImg"/>
          </p:nvPr>
        </p:nvSpPr>
        <p:spPr>
          <a:xfrm>
            <a:off x="1104900" y="1508125"/>
            <a:ext cx="4648200" cy="3486150"/>
          </a:xfrm>
          <a:ln/>
        </p:spPr>
      </p:sp>
      <p:sp>
        <p:nvSpPr>
          <p:cNvPr id="16388" name="Rectangle 5"/>
          <p:cNvSpPr>
            <a:spLocks noGrp="1" noChangeArrowheads="1"/>
          </p:cNvSpPr>
          <p:nvPr>
            <p:ph type="body" idx="1"/>
          </p:nvPr>
        </p:nvSpPr>
        <p:spPr>
          <a:xfrm>
            <a:off x="829240" y="5200174"/>
            <a:ext cx="5144206" cy="260815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71" tIns="45768" rIns="93171" bIns="45768"/>
          <a:lstStyle/>
          <a:p>
            <a:pPr eaLnBrk="1" hangingPunct="1"/>
            <a:endParaRPr lang="ja-JP" altLang="en-US" sz="1400" dirty="0">
              <a:ea typeface="ＭＳ Ｐゴシック" charset="0"/>
            </a:endParaRPr>
          </a:p>
          <a:p>
            <a:pPr eaLnBrk="1" hangingPunct="1"/>
            <a:r>
              <a:rPr lang="ja-JP" altLang="en-US" sz="1400" dirty="0">
                <a:ea typeface="ＭＳ Ｐゴシック" charset="0"/>
              </a:rPr>
              <a:t>----- Meeting Notes (4/1/14 15:37) -----</a:t>
            </a:r>
          </a:p>
          <a:p>
            <a:pPr eaLnBrk="1" hangingPunct="1"/>
            <a:r>
              <a:rPr lang="ja-JP" altLang="en-US" sz="1400" dirty="0">
                <a:ea typeface="ＭＳ Ｐゴシック" charset="0"/>
              </a:rPr>
              <a:t>Xu, Jin (Sales and Marketing), Zhang, Liu (Metstar), Liu</a:t>
            </a:r>
          </a:p>
        </p:txBody>
      </p:sp>
    </p:spTree>
    <p:extLst>
      <p:ext uri="{BB962C8B-B14F-4D97-AF65-F5344CB8AC3E}">
        <p14:creationId xmlns:p14="http://schemas.microsoft.com/office/powerpoint/2010/main" val="27267609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83539">
              <a:defRPr>
                <a:solidFill>
                  <a:schemeClr val="tx1"/>
                </a:solidFill>
                <a:latin typeface="Arial" charset="0"/>
                <a:ea typeface="ＭＳ Ｐゴシック" charset="0"/>
                <a:cs typeface="ＭＳ Ｐゴシック" charset="0"/>
              </a:defRPr>
            </a:lvl1pPr>
            <a:lvl2pPr marL="784567" indent="-300885" defTabSz="983539">
              <a:defRPr>
                <a:solidFill>
                  <a:schemeClr val="tx1"/>
                </a:solidFill>
                <a:latin typeface="Arial" charset="0"/>
                <a:ea typeface="ＭＳ Ｐゴシック" charset="0"/>
              </a:defRPr>
            </a:lvl2pPr>
            <a:lvl3pPr marL="1206776" indent="-241032" defTabSz="983539">
              <a:defRPr>
                <a:solidFill>
                  <a:schemeClr val="tx1"/>
                </a:solidFill>
                <a:latin typeface="Arial" charset="0"/>
                <a:ea typeface="ＭＳ Ｐゴシック" charset="0"/>
              </a:defRPr>
            </a:lvl3pPr>
            <a:lvl4pPr marL="1690458" indent="-241032" defTabSz="983539">
              <a:defRPr>
                <a:solidFill>
                  <a:schemeClr val="tx1"/>
                </a:solidFill>
                <a:latin typeface="Arial" charset="0"/>
                <a:ea typeface="ＭＳ Ｐゴシック" charset="0"/>
              </a:defRPr>
            </a:lvl4pPr>
            <a:lvl5pPr marL="2174138" indent="-241032" defTabSz="983539">
              <a:defRPr>
                <a:solidFill>
                  <a:schemeClr val="tx1"/>
                </a:solidFill>
                <a:latin typeface="Arial" charset="0"/>
                <a:ea typeface="ＭＳ Ｐゴシック" charset="0"/>
              </a:defRPr>
            </a:lvl5pPr>
            <a:lvl6pPr marL="2640025" indent="-241032" defTabSz="983539" eaLnBrk="0" fontAlgn="base" hangingPunct="0">
              <a:spcBef>
                <a:spcPct val="0"/>
              </a:spcBef>
              <a:spcAft>
                <a:spcPct val="0"/>
              </a:spcAft>
              <a:defRPr>
                <a:solidFill>
                  <a:schemeClr val="tx1"/>
                </a:solidFill>
                <a:latin typeface="Arial" charset="0"/>
                <a:ea typeface="ＭＳ Ｐゴシック" charset="0"/>
              </a:defRPr>
            </a:lvl6pPr>
            <a:lvl7pPr marL="3105912" indent="-241032" defTabSz="983539" eaLnBrk="0" fontAlgn="base" hangingPunct="0">
              <a:spcBef>
                <a:spcPct val="0"/>
              </a:spcBef>
              <a:spcAft>
                <a:spcPct val="0"/>
              </a:spcAft>
              <a:defRPr>
                <a:solidFill>
                  <a:schemeClr val="tx1"/>
                </a:solidFill>
                <a:latin typeface="Arial" charset="0"/>
                <a:ea typeface="ＭＳ Ｐゴシック" charset="0"/>
              </a:defRPr>
            </a:lvl7pPr>
            <a:lvl8pPr marL="3571799" indent="-241032" defTabSz="983539" eaLnBrk="0" fontAlgn="base" hangingPunct="0">
              <a:spcBef>
                <a:spcPct val="0"/>
              </a:spcBef>
              <a:spcAft>
                <a:spcPct val="0"/>
              </a:spcAft>
              <a:defRPr>
                <a:solidFill>
                  <a:schemeClr val="tx1"/>
                </a:solidFill>
                <a:latin typeface="Arial" charset="0"/>
                <a:ea typeface="ＭＳ Ｐゴシック" charset="0"/>
              </a:defRPr>
            </a:lvl8pPr>
            <a:lvl9pPr marL="4037686" indent="-241032" defTabSz="983539" eaLnBrk="0" fontAlgn="base" hangingPunct="0">
              <a:spcBef>
                <a:spcPct val="0"/>
              </a:spcBef>
              <a:spcAft>
                <a:spcPct val="0"/>
              </a:spcAft>
              <a:defRPr>
                <a:solidFill>
                  <a:schemeClr val="tx1"/>
                </a:solidFill>
                <a:latin typeface="Arial" charset="0"/>
                <a:ea typeface="ＭＳ Ｐゴシック" charset="0"/>
              </a:defRPr>
            </a:lvl9pPr>
          </a:lstStyle>
          <a:p>
            <a:fld id="{EFD45B48-BFD8-F24A-8FDB-BD493039001C}" type="slidenum">
              <a:rPr lang="en-US"/>
              <a:pPr/>
              <a:t>21</a:t>
            </a:fld>
            <a:endParaRPr lang="en-US"/>
          </a:p>
        </p:txBody>
      </p:sp>
      <p:sp>
        <p:nvSpPr>
          <p:cNvPr id="47107" name="Rectangle 7"/>
          <p:cNvSpPr txBox="1">
            <a:spLocks noGrp="1" noChangeArrowheads="1"/>
          </p:cNvSpPr>
          <p:nvPr/>
        </p:nvSpPr>
        <p:spPr bwMode="auto">
          <a:xfrm>
            <a:off x="4235450" y="9270577"/>
            <a:ext cx="3240688" cy="4890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lIns="98489" tIns="49245" rIns="98489" bIns="49245" anchor="b"/>
          <a:lstStyle>
            <a:lvl1pPr defTabSz="931863">
              <a:defRPr>
                <a:solidFill>
                  <a:schemeClr val="tx1"/>
                </a:solidFill>
                <a:latin typeface="Arial" charset="0"/>
                <a:ea typeface="ＭＳ Ｐゴシック" charset="0"/>
                <a:cs typeface="ＭＳ Ｐゴシック" charset="0"/>
              </a:defRPr>
            </a:lvl1pPr>
            <a:lvl2pPr marL="757238" indent="-292100" defTabSz="931863">
              <a:defRPr>
                <a:solidFill>
                  <a:schemeClr val="tx1"/>
                </a:solidFill>
                <a:latin typeface="Arial" charset="0"/>
                <a:ea typeface="ＭＳ Ｐゴシック" charset="0"/>
              </a:defRPr>
            </a:lvl2pPr>
            <a:lvl3pPr marL="1165225" indent="-233363" defTabSz="931863">
              <a:defRPr>
                <a:solidFill>
                  <a:schemeClr val="tx1"/>
                </a:solidFill>
                <a:latin typeface="Arial" charset="0"/>
                <a:ea typeface="ＭＳ Ｐゴシック" charset="0"/>
              </a:defRPr>
            </a:lvl3pPr>
            <a:lvl4pPr marL="1630363" indent="-233363" defTabSz="931863">
              <a:defRPr>
                <a:solidFill>
                  <a:schemeClr val="tx1"/>
                </a:solidFill>
                <a:latin typeface="Arial" charset="0"/>
                <a:ea typeface="ＭＳ Ｐゴシック" charset="0"/>
              </a:defRPr>
            </a:lvl4pPr>
            <a:lvl5pPr marL="2097088" indent="-233363" defTabSz="931863">
              <a:defRPr>
                <a:solidFill>
                  <a:schemeClr val="tx1"/>
                </a:solidFill>
                <a:latin typeface="Arial" charset="0"/>
                <a:ea typeface="ＭＳ Ｐゴシック" charset="0"/>
              </a:defRPr>
            </a:lvl5pPr>
            <a:lvl6pPr marL="2554288" indent="-233363" defTabSz="931863" eaLnBrk="0" fontAlgn="base" hangingPunct="0">
              <a:spcBef>
                <a:spcPct val="0"/>
              </a:spcBef>
              <a:spcAft>
                <a:spcPct val="0"/>
              </a:spcAft>
              <a:defRPr>
                <a:solidFill>
                  <a:schemeClr val="tx1"/>
                </a:solidFill>
                <a:latin typeface="Arial" charset="0"/>
                <a:ea typeface="ＭＳ Ｐゴシック" charset="0"/>
              </a:defRPr>
            </a:lvl6pPr>
            <a:lvl7pPr marL="3011488" indent="-233363" defTabSz="931863" eaLnBrk="0" fontAlgn="base" hangingPunct="0">
              <a:spcBef>
                <a:spcPct val="0"/>
              </a:spcBef>
              <a:spcAft>
                <a:spcPct val="0"/>
              </a:spcAft>
              <a:defRPr>
                <a:solidFill>
                  <a:schemeClr val="tx1"/>
                </a:solidFill>
                <a:latin typeface="Arial" charset="0"/>
                <a:ea typeface="ＭＳ Ｐゴシック" charset="0"/>
              </a:defRPr>
            </a:lvl7pPr>
            <a:lvl8pPr marL="3468688" indent="-233363" defTabSz="931863" eaLnBrk="0" fontAlgn="base" hangingPunct="0">
              <a:spcBef>
                <a:spcPct val="0"/>
              </a:spcBef>
              <a:spcAft>
                <a:spcPct val="0"/>
              </a:spcAft>
              <a:defRPr>
                <a:solidFill>
                  <a:schemeClr val="tx1"/>
                </a:solidFill>
                <a:latin typeface="Arial" charset="0"/>
                <a:ea typeface="ＭＳ Ｐゴシック" charset="0"/>
              </a:defRPr>
            </a:lvl8pPr>
            <a:lvl9pPr marL="3925888" indent="-233363" defTabSz="931863"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fld id="{AC4217FD-355F-FD4F-9412-595C18C57979}" type="slidenum">
              <a:rPr lang="en-US" altLang="ja-JP" sz="1200"/>
              <a:pPr algn="r" eaLnBrk="1" hangingPunct="1"/>
              <a:t>21</a:t>
            </a:fld>
            <a:endParaRPr lang="en-US" altLang="ja-JP" sz="1200"/>
          </a:p>
        </p:txBody>
      </p:sp>
      <p:sp>
        <p:nvSpPr>
          <p:cNvPr id="47108" name="Rectangle 2"/>
          <p:cNvSpPr>
            <a:spLocks noGrp="1" noRot="1" noChangeAspect="1" noChangeArrowheads="1" noTextEdit="1"/>
          </p:cNvSpPr>
          <p:nvPr>
            <p:ph type="sldImg"/>
          </p:nvPr>
        </p:nvSpPr>
        <p:spPr>
          <a:xfrm>
            <a:off x="1298575" y="1382713"/>
            <a:ext cx="4881563" cy="3660775"/>
          </a:xfrm>
          <a:ln/>
        </p:spPr>
      </p:sp>
      <p:sp>
        <p:nvSpPr>
          <p:cNvPr id="47109" name="Rectangle 3"/>
          <p:cNvSpPr>
            <a:spLocks noGrp="1" noChangeArrowheads="1"/>
          </p:cNvSpPr>
          <p:nvPr>
            <p:ph type="body" idx="1"/>
          </p:nvPr>
        </p:nvSpPr>
        <p:spPr>
          <a:xfrm>
            <a:off x="1040202" y="5432584"/>
            <a:ext cx="5488234" cy="2740501"/>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ja-JP" altLang="en-US">
              <a:ea typeface="ＭＳ Ｐゴシック" charset="0"/>
            </a:endParaRPr>
          </a:p>
        </p:txBody>
      </p:sp>
    </p:spTree>
    <p:extLst>
      <p:ext uri="{BB962C8B-B14F-4D97-AF65-F5344CB8AC3E}">
        <p14:creationId xmlns:p14="http://schemas.microsoft.com/office/powerpoint/2010/main" val="19632176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
        <p:nvSpPr>
          <p:cNvPr id="53252" name="Slide Number Placeholder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ＭＳ Ｐゴシック" charset="0"/>
              </a:defRPr>
            </a:lvl1pPr>
            <a:lvl2pPr marL="757066" indent="-291179">
              <a:defRPr>
                <a:solidFill>
                  <a:schemeClr val="tx1"/>
                </a:solidFill>
                <a:latin typeface="Arial" charset="0"/>
                <a:ea typeface="ＭＳ Ｐゴシック" charset="0"/>
              </a:defRPr>
            </a:lvl2pPr>
            <a:lvl3pPr marL="1164717" indent="-232943">
              <a:defRPr>
                <a:solidFill>
                  <a:schemeClr val="tx1"/>
                </a:solidFill>
                <a:latin typeface="Arial" charset="0"/>
                <a:ea typeface="ＭＳ Ｐゴシック" charset="0"/>
              </a:defRPr>
            </a:lvl3pPr>
            <a:lvl4pPr marL="1630604" indent="-232943">
              <a:defRPr>
                <a:solidFill>
                  <a:schemeClr val="tx1"/>
                </a:solidFill>
                <a:latin typeface="Arial" charset="0"/>
                <a:ea typeface="ＭＳ Ｐゴシック" charset="0"/>
              </a:defRPr>
            </a:lvl4pPr>
            <a:lvl5pPr marL="2096491" indent="-232943">
              <a:defRPr>
                <a:solidFill>
                  <a:schemeClr val="tx1"/>
                </a:solidFill>
                <a:latin typeface="Arial" charset="0"/>
                <a:ea typeface="ＭＳ Ｐゴシック" charset="0"/>
              </a:defRPr>
            </a:lvl5pPr>
            <a:lvl6pPr marL="2562377" indent="-232943" eaLnBrk="0" fontAlgn="base" hangingPunct="0">
              <a:spcBef>
                <a:spcPct val="0"/>
              </a:spcBef>
              <a:spcAft>
                <a:spcPct val="0"/>
              </a:spcAft>
              <a:defRPr>
                <a:solidFill>
                  <a:schemeClr val="tx1"/>
                </a:solidFill>
                <a:latin typeface="Arial" charset="0"/>
                <a:ea typeface="ＭＳ Ｐゴシック" charset="0"/>
              </a:defRPr>
            </a:lvl6pPr>
            <a:lvl7pPr marL="3028264" indent="-232943" eaLnBrk="0" fontAlgn="base" hangingPunct="0">
              <a:spcBef>
                <a:spcPct val="0"/>
              </a:spcBef>
              <a:spcAft>
                <a:spcPct val="0"/>
              </a:spcAft>
              <a:defRPr>
                <a:solidFill>
                  <a:schemeClr val="tx1"/>
                </a:solidFill>
                <a:latin typeface="Arial" charset="0"/>
                <a:ea typeface="ＭＳ Ｐゴシック" charset="0"/>
              </a:defRPr>
            </a:lvl7pPr>
            <a:lvl8pPr marL="3494151" indent="-232943" eaLnBrk="0" fontAlgn="base" hangingPunct="0">
              <a:spcBef>
                <a:spcPct val="0"/>
              </a:spcBef>
              <a:spcAft>
                <a:spcPct val="0"/>
              </a:spcAft>
              <a:defRPr>
                <a:solidFill>
                  <a:schemeClr val="tx1"/>
                </a:solidFill>
                <a:latin typeface="Arial" charset="0"/>
                <a:ea typeface="ＭＳ Ｐゴシック" charset="0"/>
              </a:defRPr>
            </a:lvl8pPr>
            <a:lvl9pPr marL="3960038" indent="-232943" eaLnBrk="0" fontAlgn="base" hangingPunct="0">
              <a:spcBef>
                <a:spcPct val="0"/>
              </a:spcBef>
              <a:spcAft>
                <a:spcPct val="0"/>
              </a:spcAft>
              <a:defRPr>
                <a:solidFill>
                  <a:schemeClr val="tx1"/>
                </a:solidFill>
                <a:latin typeface="Arial" charset="0"/>
                <a:ea typeface="ＭＳ Ｐゴシック" charset="0"/>
              </a:defRPr>
            </a:lvl9pPr>
          </a:lstStyle>
          <a:p>
            <a:fld id="{BD5F6786-6A77-954F-B7D7-E7705ACC7FA2}" type="slidenum">
              <a:rPr lang="en-US" altLang="ja-JP"/>
              <a:pPr/>
              <a:t>22</a:t>
            </a:fld>
            <a:endParaRPr lang="en-US" altLang="ja-JP"/>
          </a:p>
        </p:txBody>
      </p:sp>
    </p:spTree>
    <p:extLst>
      <p:ext uri="{BB962C8B-B14F-4D97-AF65-F5344CB8AC3E}">
        <p14:creationId xmlns:p14="http://schemas.microsoft.com/office/powerpoint/2010/main" val="18150126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endParaRPr>
          </a:p>
        </p:txBody>
      </p:sp>
      <p:sp>
        <p:nvSpPr>
          <p:cNvPr id="67588" name="Slide Number Placeholder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ＭＳ Ｐゴシック" charset="0"/>
              </a:defRPr>
            </a:lvl1pPr>
            <a:lvl2pPr marL="757066" indent="-291179">
              <a:defRPr>
                <a:solidFill>
                  <a:schemeClr val="tx1"/>
                </a:solidFill>
                <a:latin typeface="Arial" charset="0"/>
                <a:ea typeface="ＭＳ Ｐゴシック" charset="0"/>
              </a:defRPr>
            </a:lvl2pPr>
            <a:lvl3pPr marL="1164717" indent="-232943">
              <a:defRPr>
                <a:solidFill>
                  <a:schemeClr val="tx1"/>
                </a:solidFill>
                <a:latin typeface="Arial" charset="0"/>
                <a:ea typeface="ＭＳ Ｐゴシック" charset="0"/>
              </a:defRPr>
            </a:lvl3pPr>
            <a:lvl4pPr marL="1630604" indent="-232943">
              <a:defRPr>
                <a:solidFill>
                  <a:schemeClr val="tx1"/>
                </a:solidFill>
                <a:latin typeface="Arial" charset="0"/>
                <a:ea typeface="ＭＳ Ｐゴシック" charset="0"/>
              </a:defRPr>
            </a:lvl4pPr>
            <a:lvl5pPr marL="2096491" indent="-232943">
              <a:defRPr>
                <a:solidFill>
                  <a:schemeClr val="tx1"/>
                </a:solidFill>
                <a:latin typeface="Arial" charset="0"/>
                <a:ea typeface="ＭＳ Ｐゴシック" charset="0"/>
              </a:defRPr>
            </a:lvl5pPr>
            <a:lvl6pPr marL="2562377" indent="-232943" eaLnBrk="0" fontAlgn="base" hangingPunct="0">
              <a:spcBef>
                <a:spcPct val="0"/>
              </a:spcBef>
              <a:spcAft>
                <a:spcPct val="0"/>
              </a:spcAft>
              <a:defRPr>
                <a:solidFill>
                  <a:schemeClr val="tx1"/>
                </a:solidFill>
                <a:latin typeface="Arial" charset="0"/>
                <a:ea typeface="ＭＳ Ｐゴシック" charset="0"/>
              </a:defRPr>
            </a:lvl6pPr>
            <a:lvl7pPr marL="3028264" indent="-232943" eaLnBrk="0" fontAlgn="base" hangingPunct="0">
              <a:spcBef>
                <a:spcPct val="0"/>
              </a:spcBef>
              <a:spcAft>
                <a:spcPct val="0"/>
              </a:spcAft>
              <a:defRPr>
                <a:solidFill>
                  <a:schemeClr val="tx1"/>
                </a:solidFill>
                <a:latin typeface="Arial" charset="0"/>
                <a:ea typeface="ＭＳ Ｐゴシック" charset="0"/>
              </a:defRPr>
            </a:lvl7pPr>
            <a:lvl8pPr marL="3494151" indent="-232943" eaLnBrk="0" fontAlgn="base" hangingPunct="0">
              <a:spcBef>
                <a:spcPct val="0"/>
              </a:spcBef>
              <a:spcAft>
                <a:spcPct val="0"/>
              </a:spcAft>
              <a:defRPr>
                <a:solidFill>
                  <a:schemeClr val="tx1"/>
                </a:solidFill>
                <a:latin typeface="Arial" charset="0"/>
                <a:ea typeface="ＭＳ Ｐゴシック" charset="0"/>
              </a:defRPr>
            </a:lvl8pPr>
            <a:lvl9pPr marL="3960038" indent="-232943" eaLnBrk="0" fontAlgn="base" hangingPunct="0">
              <a:spcBef>
                <a:spcPct val="0"/>
              </a:spcBef>
              <a:spcAft>
                <a:spcPct val="0"/>
              </a:spcAft>
              <a:defRPr>
                <a:solidFill>
                  <a:schemeClr val="tx1"/>
                </a:solidFill>
                <a:latin typeface="Arial" charset="0"/>
                <a:ea typeface="ＭＳ Ｐゴシック" charset="0"/>
              </a:defRPr>
            </a:lvl9pPr>
          </a:lstStyle>
          <a:p>
            <a:fld id="{0941FFC0-5517-BD4D-B749-FFADCF125486}" type="slidenum">
              <a:rPr lang="en-US" altLang="ja-JP"/>
              <a:pPr/>
              <a:t>23</a:t>
            </a:fld>
            <a:endParaRPr lang="en-US" altLang="ja-JP"/>
          </a:p>
        </p:txBody>
      </p:sp>
    </p:spTree>
    <p:extLst>
      <p:ext uri="{BB962C8B-B14F-4D97-AF65-F5344CB8AC3E}">
        <p14:creationId xmlns:p14="http://schemas.microsoft.com/office/powerpoint/2010/main" val="35798937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03E9C69-0668-420D-8CCA-5967F403A0B4}" type="slidenum">
              <a:rPr lang="en-US" smtClean="0"/>
              <a:pPr>
                <a:defRPr/>
              </a:pPr>
              <a:t>26</a:t>
            </a:fld>
            <a:endParaRPr lang="en-US" dirty="0"/>
          </a:p>
        </p:txBody>
      </p:sp>
    </p:spTree>
    <p:extLst>
      <p:ext uri="{BB962C8B-B14F-4D97-AF65-F5344CB8AC3E}">
        <p14:creationId xmlns:p14="http://schemas.microsoft.com/office/powerpoint/2010/main" val="17804207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cs typeface="ＭＳ Ｐゴシック" charset="0"/>
              </a:defRPr>
            </a:lvl1pPr>
            <a:lvl2pPr marL="757066" indent="-291179">
              <a:defRPr sz="1200">
                <a:solidFill>
                  <a:schemeClr val="tx1"/>
                </a:solidFill>
                <a:latin typeface="Arial" charset="0"/>
                <a:ea typeface="ＭＳ Ｐゴシック" charset="0"/>
              </a:defRPr>
            </a:lvl2pPr>
            <a:lvl3pPr marL="1164717" indent="-232943">
              <a:defRPr sz="1200">
                <a:solidFill>
                  <a:schemeClr val="tx1"/>
                </a:solidFill>
                <a:latin typeface="Arial" charset="0"/>
                <a:ea typeface="ＭＳ Ｐゴシック" charset="0"/>
              </a:defRPr>
            </a:lvl3pPr>
            <a:lvl4pPr marL="1630604" indent="-232943">
              <a:defRPr sz="1200">
                <a:solidFill>
                  <a:schemeClr val="tx1"/>
                </a:solidFill>
                <a:latin typeface="Arial" charset="0"/>
                <a:ea typeface="ＭＳ Ｐゴシック" charset="0"/>
              </a:defRPr>
            </a:lvl4pPr>
            <a:lvl5pPr marL="2096491" indent="-232943">
              <a:defRPr sz="1200">
                <a:solidFill>
                  <a:schemeClr val="tx1"/>
                </a:solidFill>
                <a:latin typeface="Arial" charset="0"/>
                <a:ea typeface="ＭＳ Ｐゴシック" charset="0"/>
              </a:defRPr>
            </a:lvl5pPr>
            <a:lvl6pPr marL="2562377" indent="-232943" eaLnBrk="0" fontAlgn="base" hangingPunct="0">
              <a:spcBef>
                <a:spcPct val="30000"/>
              </a:spcBef>
              <a:spcAft>
                <a:spcPct val="0"/>
              </a:spcAft>
              <a:defRPr sz="1200">
                <a:solidFill>
                  <a:schemeClr val="tx1"/>
                </a:solidFill>
                <a:latin typeface="Arial" charset="0"/>
                <a:ea typeface="ＭＳ Ｐゴシック" charset="0"/>
              </a:defRPr>
            </a:lvl6pPr>
            <a:lvl7pPr marL="3028264" indent="-232943" eaLnBrk="0" fontAlgn="base" hangingPunct="0">
              <a:spcBef>
                <a:spcPct val="30000"/>
              </a:spcBef>
              <a:spcAft>
                <a:spcPct val="0"/>
              </a:spcAft>
              <a:defRPr sz="1200">
                <a:solidFill>
                  <a:schemeClr val="tx1"/>
                </a:solidFill>
                <a:latin typeface="Arial" charset="0"/>
                <a:ea typeface="ＭＳ Ｐゴシック" charset="0"/>
              </a:defRPr>
            </a:lvl7pPr>
            <a:lvl8pPr marL="3494151" indent="-232943" eaLnBrk="0" fontAlgn="base" hangingPunct="0">
              <a:spcBef>
                <a:spcPct val="30000"/>
              </a:spcBef>
              <a:spcAft>
                <a:spcPct val="0"/>
              </a:spcAft>
              <a:defRPr sz="1200">
                <a:solidFill>
                  <a:schemeClr val="tx1"/>
                </a:solidFill>
                <a:latin typeface="Arial" charset="0"/>
                <a:ea typeface="ＭＳ Ｐゴシック" charset="0"/>
              </a:defRPr>
            </a:lvl8pPr>
            <a:lvl9pPr marL="3960038" indent="-232943" eaLnBrk="0" fontAlgn="base" hangingPunct="0">
              <a:spcBef>
                <a:spcPct val="30000"/>
              </a:spcBef>
              <a:spcAft>
                <a:spcPct val="0"/>
              </a:spcAft>
              <a:defRPr sz="1200">
                <a:solidFill>
                  <a:schemeClr val="tx1"/>
                </a:solidFill>
                <a:latin typeface="Arial" charset="0"/>
                <a:ea typeface="ＭＳ Ｐゴシック" charset="0"/>
              </a:defRPr>
            </a:lvl9pPr>
          </a:lstStyle>
          <a:p>
            <a:fld id="{41D0BAD2-54D6-CF4E-870F-E13ECEA76153}" type="slidenum">
              <a:rPr lang="en-US" altLang="ja-JP"/>
              <a:pPr/>
              <a:t>27</a:t>
            </a:fld>
            <a:endParaRPr lang="en-US" altLang="ja-JP"/>
          </a:p>
        </p:txBody>
      </p:sp>
      <p:sp>
        <p:nvSpPr>
          <p:cNvPr id="20483" name="Rectangle 2"/>
          <p:cNvSpPr>
            <a:spLocks noGrp="1" noRot="1" noChangeAspect="1" noChangeArrowheads="1" noTextEdit="1"/>
          </p:cNvSpPr>
          <p:nvPr>
            <p:ph type="sldImg"/>
          </p:nvPr>
        </p:nvSpPr>
        <p:spPr>
          <a:xfrm>
            <a:off x="1181100" y="1317625"/>
            <a:ext cx="4648200" cy="3486150"/>
          </a:xfrm>
          <a:ln/>
        </p:spPr>
      </p:sp>
      <p:sp>
        <p:nvSpPr>
          <p:cNvPr id="20484" name="Rectangle 3"/>
          <p:cNvSpPr>
            <a:spLocks noGrp="1" noChangeArrowheads="1"/>
          </p:cNvSpPr>
          <p:nvPr>
            <p:ph type="body" idx="1"/>
          </p:nvPr>
        </p:nvSpPr>
        <p:spPr>
          <a:xfrm>
            <a:off x="975290" y="5174350"/>
            <a:ext cx="5144206" cy="2609771"/>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ja-JP" altLang="en-US">
              <a:ea typeface="ＭＳ Ｐゴシック" charset="0"/>
            </a:endParaRPr>
          </a:p>
        </p:txBody>
      </p:sp>
    </p:spTree>
    <p:extLst>
      <p:ext uri="{BB962C8B-B14F-4D97-AF65-F5344CB8AC3E}">
        <p14:creationId xmlns:p14="http://schemas.microsoft.com/office/powerpoint/2010/main" val="9110399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ＭＳ Ｐゴシック" charset="0"/>
              </a:defRPr>
            </a:lvl1pPr>
            <a:lvl2pPr marL="757066" indent="-291179">
              <a:defRPr>
                <a:solidFill>
                  <a:schemeClr val="tx1"/>
                </a:solidFill>
                <a:latin typeface="Arial" charset="0"/>
                <a:ea typeface="ＭＳ Ｐゴシック" charset="0"/>
              </a:defRPr>
            </a:lvl2pPr>
            <a:lvl3pPr marL="1164717" indent="-232943">
              <a:defRPr>
                <a:solidFill>
                  <a:schemeClr val="tx1"/>
                </a:solidFill>
                <a:latin typeface="Arial" charset="0"/>
                <a:ea typeface="ＭＳ Ｐゴシック" charset="0"/>
              </a:defRPr>
            </a:lvl3pPr>
            <a:lvl4pPr marL="1630604" indent="-232943">
              <a:defRPr>
                <a:solidFill>
                  <a:schemeClr val="tx1"/>
                </a:solidFill>
                <a:latin typeface="Arial" charset="0"/>
                <a:ea typeface="ＭＳ Ｐゴシック" charset="0"/>
              </a:defRPr>
            </a:lvl4pPr>
            <a:lvl5pPr marL="2096491" indent="-232943">
              <a:defRPr>
                <a:solidFill>
                  <a:schemeClr val="tx1"/>
                </a:solidFill>
                <a:latin typeface="Arial" charset="0"/>
                <a:ea typeface="ＭＳ Ｐゴシック" charset="0"/>
              </a:defRPr>
            </a:lvl5pPr>
            <a:lvl6pPr marL="2562377" indent="-232943" eaLnBrk="0" fontAlgn="base" hangingPunct="0">
              <a:spcBef>
                <a:spcPct val="0"/>
              </a:spcBef>
              <a:spcAft>
                <a:spcPct val="0"/>
              </a:spcAft>
              <a:defRPr>
                <a:solidFill>
                  <a:schemeClr val="tx1"/>
                </a:solidFill>
                <a:latin typeface="Arial" charset="0"/>
                <a:ea typeface="ＭＳ Ｐゴシック" charset="0"/>
              </a:defRPr>
            </a:lvl6pPr>
            <a:lvl7pPr marL="3028264" indent="-232943" eaLnBrk="0" fontAlgn="base" hangingPunct="0">
              <a:spcBef>
                <a:spcPct val="0"/>
              </a:spcBef>
              <a:spcAft>
                <a:spcPct val="0"/>
              </a:spcAft>
              <a:defRPr>
                <a:solidFill>
                  <a:schemeClr val="tx1"/>
                </a:solidFill>
                <a:latin typeface="Arial" charset="0"/>
                <a:ea typeface="ＭＳ Ｐゴシック" charset="0"/>
              </a:defRPr>
            </a:lvl7pPr>
            <a:lvl8pPr marL="3494151" indent="-232943" eaLnBrk="0" fontAlgn="base" hangingPunct="0">
              <a:spcBef>
                <a:spcPct val="0"/>
              </a:spcBef>
              <a:spcAft>
                <a:spcPct val="0"/>
              </a:spcAft>
              <a:defRPr>
                <a:solidFill>
                  <a:schemeClr val="tx1"/>
                </a:solidFill>
                <a:latin typeface="Arial" charset="0"/>
                <a:ea typeface="ＭＳ Ｐゴシック" charset="0"/>
              </a:defRPr>
            </a:lvl8pPr>
            <a:lvl9pPr marL="3960038" indent="-232943" eaLnBrk="0" fontAlgn="base" hangingPunct="0">
              <a:spcBef>
                <a:spcPct val="0"/>
              </a:spcBef>
              <a:spcAft>
                <a:spcPct val="0"/>
              </a:spcAft>
              <a:defRPr>
                <a:solidFill>
                  <a:schemeClr val="tx1"/>
                </a:solidFill>
                <a:latin typeface="Arial" charset="0"/>
                <a:ea typeface="ＭＳ Ｐゴシック" charset="0"/>
              </a:defRPr>
            </a:lvl9pPr>
          </a:lstStyle>
          <a:p>
            <a:fld id="{63CE45B8-CA7B-DB41-8262-E4AC1427701E}" type="slidenum">
              <a:rPr lang="en-US" altLang="ja-JP"/>
              <a:pPr/>
              <a:t>3</a:t>
            </a:fld>
            <a:endParaRPr lang="en-US" altLang="ja-JP"/>
          </a:p>
        </p:txBody>
      </p:sp>
      <p:sp>
        <p:nvSpPr>
          <p:cNvPr id="38915" name="Rectangle 7"/>
          <p:cNvSpPr txBox="1">
            <a:spLocks noGrp="1" noChangeArrowheads="1"/>
          </p:cNvSpPr>
          <p:nvPr/>
        </p:nvSpPr>
        <p:spPr bwMode="auto">
          <a:xfrm>
            <a:off x="3970938" y="8829967"/>
            <a:ext cx="3037840" cy="4648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77" tIns="46589" rIns="93177" bIns="46589" anchor="b"/>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fld id="{D6BC8303-BAE9-8441-961E-0B7B8B592378}" type="slidenum">
              <a:rPr lang="en-US" altLang="ja-JP" sz="1200"/>
              <a:pPr algn="r" eaLnBrk="1" hangingPunct="1"/>
              <a:t>3</a:t>
            </a:fld>
            <a:endParaRPr lang="en-US" altLang="ja-JP" sz="1200"/>
          </a:p>
        </p:txBody>
      </p:sp>
      <p:sp>
        <p:nvSpPr>
          <p:cNvPr id="38916" name="Rectangle 2"/>
          <p:cNvSpPr>
            <a:spLocks noGrp="1" noRot="1" noChangeAspect="1" noChangeArrowheads="1" noTextEdit="1"/>
          </p:cNvSpPr>
          <p:nvPr>
            <p:ph type="sldImg"/>
          </p:nvPr>
        </p:nvSpPr>
        <p:spPr>
          <a:xfrm>
            <a:off x="1181100" y="1319213"/>
            <a:ext cx="4648200" cy="3486150"/>
          </a:xfrm>
          <a:ln/>
        </p:spPr>
      </p:sp>
      <p:sp>
        <p:nvSpPr>
          <p:cNvPr id="38917" name="Rectangle 3"/>
          <p:cNvSpPr>
            <a:spLocks noGrp="1" noChangeArrowheads="1"/>
          </p:cNvSpPr>
          <p:nvPr>
            <p:ph type="body" idx="1"/>
          </p:nvPr>
        </p:nvSpPr>
        <p:spPr>
          <a:xfrm>
            <a:off x="837354" y="5200174"/>
            <a:ext cx="5144206" cy="260815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3171" tIns="45768" rIns="93171" bIns="45768"/>
          <a:lstStyle/>
          <a:p>
            <a:pPr eaLnBrk="1" hangingPunct="1"/>
            <a:endParaRPr lang="ja-JP" altLang="en-US" sz="1400">
              <a:ea typeface="ＭＳ Ｐゴシック" charset="0"/>
            </a:endParaRPr>
          </a:p>
        </p:txBody>
      </p:sp>
      <p:sp>
        <p:nvSpPr>
          <p:cNvPr id="38918" name="Rectangle 7"/>
          <p:cNvSpPr txBox="1">
            <a:spLocks noGrp="1" noChangeArrowheads="1"/>
          </p:cNvSpPr>
          <p:nvPr/>
        </p:nvSpPr>
        <p:spPr bwMode="auto">
          <a:xfrm>
            <a:off x="0" y="8828352"/>
            <a:ext cx="7008778" cy="4664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77" tIns="46589" rIns="93177" bIns="46589"/>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fld id="{DFFCCE08-EC43-3943-8CB7-D86D9353FA03}" type="slidenum">
              <a:rPr lang="en-US" altLang="ja-JP" sz="1400"/>
              <a:pPr algn="ctr" eaLnBrk="1" hangingPunct="1"/>
              <a:t>3</a:t>
            </a:fld>
            <a:endParaRPr lang="en-US" altLang="ja-JP" sz="1400"/>
          </a:p>
        </p:txBody>
      </p:sp>
    </p:spTree>
    <p:extLst>
      <p:ext uri="{BB962C8B-B14F-4D97-AF65-F5344CB8AC3E}">
        <p14:creationId xmlns:p14="http://schemas.microsoft.com/office/powerpoint/2010/main" val="33696189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figure shows the WTPS installation at AUH. This installation consists of a radiometer and XBS profiler. Data from the local AWOS (surface station) is also integrated. The instrumentation is linked to power and communications in the shelter via buried conduit run from each of the slabs shown in the figure.</a:t>
            </a:r>
          </a:p>
        </p:txBody>
      </p:sp>
      <p:sp>
        <p:nvSpPr>
          <p:cNvPr id="4" name="Slide Number Placeholder 3"/>
          <p:cNvSpPr>
            <a:spLocks noGrp="1"/>
          </p:cNvSpPr>
          <p:nvPr>
            <p:ph type="sldNum" sz="quarter" idx="10"/>
          </p:nvPr>
        </p:nvSpPr>
        <p:spPr/>
        <p:txBody>
          <a:bodyPr/>
          <a:lstStyle/>
          <a:p>
            <a:fld id="{98DDAB0A-0B9B-495C-800F-AB1BDC30BF20}" type="slidenum">
              <a:rPr lang="en-US" smtClean="0"/>
              <a:pPr/>
              <a:t>4</a:t>
            </a:fld>
            <a:endParaRPr lang="en-US"/>
          </a:p>
        </p:txBody>
      </p:sp>
    </p:spTree>
    <p:extLst>
      <p:ext uri="{BB962C8B-B14F-4D97-AF65-F5344CB8AC3E}">
        <p14:creationId xmlns:p14="http://schemas.microsoft.com/office/powerpoint/2010/main" val="6378476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Sounding Toolkit allows for in-depth analysis of the latest profiler data and includes various indices which are updated with each new profile. New data are available approximately every 6 minuets.</a:t>
            </a:r>
          </a:p>
        </p:txBody>
      </p:sp>
      <p:sp>
        <p:nvSpPr>
          <p:cNvPr id="4" name="Slide Number Placeholder 3"/>
          <p:cNvSpPr>
            <a:spLocks noGrp="1"/>
          </p:cNvSpPr>
          <p:nvPr>
            <p:ph type="sldNum" sz="quarter" idx="10"/>
          </p:nvPr>
        </p:nvSpPr>
        <p:spPr/>
        <p:txBody>
          <a:bodyPr/>
          <a:lstStyle/>
          <a:p>
            <a:fld id="{98DDAB0A-0B9B-495C-800F-AB1BDC30BF20}" type="slidenum">
              <a:rPr lang="en-US" smtClean="0"/>
              <a:pPr/>
              <a:t>5</a:t>
            </a:fld>
            <a:endParaRPr lang="en-US"/>
          </a:p>
        </p:txBody>
      </p:sp>
    </p:spTree>
    <p:extLst>
      <p:ext uri="{BB962C8B-B14F-4D97-AF65-F5344CB8AC3E}">
        <p14:creationId xmlns:p14="http://schemas.microsoft.com/office/powerpoint/2010/main" val="21437830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Time series example of different components related to wind shear and liquid profiles overlain with wind barbs.</a:t>
            </a:r>
          </a:p>
        </p:txBody>
      </p:sp>
      <p:sp>
        <p:nvSpPr>
          <p:cNvPr id="4" name="Slide Number Placeholder 3"/>
          <p:cNvSpPr>
            <a:spLocks noGrp="1"/>
          </p:cNvSpPr>
          <p:nvPr>
            <p:ph type="sldNum" sz="quarter" idx="10"/>
          </p:nvPr>
        </p:nvSpPr>
        <p:spPr/>
        <p:txBody>
          <a:bodyPr/>
          <a:lstStyle/>
          <a:p>
            <a:fld id="{98DDAB0A-0B9B-495C-800F-AB1BDC30BF20}" type="slidenum">
              <a:rPr lang="en-US" smtClean="0"/>
              <a:pPr/>
              <a:t>7</a:t>
            </a:fld>
            <a:endParaRPr lang="en-US"/>
          </a:p>
        </p:txBody>
      </p:sp>
    </p:spTree>
    <p:extLst>
      <p:ext uri="{BB962C8B-B14F-4D97-AF65-F5344CB8AC3E}">
        <p14:creationId xmlns:p14="http://schemas.microsoft.com/office/powerpoint/2010/main" val="42167527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important application of the WTPS is the detection of wind shear. Adjacent and layer wind velocities are checked against each other to determine the presence of wind shear.</a:t>
            </a:r>
          </a:p>
        </p:txBody>
      </p:sp>
      <p:sp>
        <p:nvSpPr>
          <p:cNvPr id="4" name="Slide Number Placeholder 3"/>
          <p:cNvSpPr>
            <a:spLocks noGrp="1"/>
          </p:cNvSpPr>
          <p:nvPr>
            <p:ph type="sldNum" sz="quarter" idx="10"/>
          </p:nvPr>
        </p:nvSpPr>
        <p:spPr/>
        <p:txBody>
          <a:bodyPr/>
          <a:lstStyle/>
          <a:p>
            <a:fld id="{98DDAB0A-0B9B-495C-800F-AB1BDC30BF20}" type="slidenum">
              <a:rPr lang="en-US" smtClean="0"/>
              <a:pPr/>
              <a:t>8</a:t>
            </a:fld>
            <a:endParaRPr lang="en-US"/>
          </a:p>
        </p:txBody>
      </p:sp>
    </p:spTree>
    <p:extLst>
      <p:ext uri="{BB962C8B-B14F-4D97-AF65-F5344CB8AC3E}">
        <p14:creationId xmlns:p14="http://schemas.microsoft.com/office/powerpoint/2010/main" val="18611965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Thresholds are set for magnitudes of wind shear related to caution or warning. These thresholds are adjustable.</a:t>
            </a:r>
          </a:p>
        </p:txBody>
      </p:sp>
      <p:sp>
        <p:nvSpPr>
          <p:cNvPr id="4" name="Slide Number Placeholder 3"/>
          <p:cNvSpPr>
            <a:spLocks noGrp="1"/>
          </p:cNvSpPr>
          <p:nvPr>
            <p:ph type="sldNum" sz="quarter" idx="10"/>
          </p:nvPr>
        </p:nvSpPr>
        <p:spPr/>
        <p:txBody>
          <a:bodyPr/>
          <a:lstStyle/>
          <a:p>
            <a:fld id="{98DDAB0A-0B9B-495C-800F-AB1BDC30BF20}" type="slidenum">
              <a:rPr lang="en-US" smtClean="0"/>
              <a:pPr/>
              <a:t>9</a:t>
            </a:fld>
            <a:endParaRPr lang="en-US"/>
          </a:p>
        </p:txBody>
      </p:sp>
    </p:spTree>
    <p:extLst>
      <p:ext uri="{BB962C8B-B14F-4D97-AF65-F5344CB8AC3E}">
        <p14:creationId xmlns:p14="http://schemas.microsoft.com/office/powerpoint/2010/main" val="18331760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SkyCast WTPS is able to be provided in both fixed and trailered systems.</a:t>
            </a:r>
          </a:p>
        </p:txBody>
      </p:sp>
      <p:sp>
        <p:nvSpPr>
          <p:cNvPr id="4" name="Slide Number Placeholder 3"/>
          <p:cNvSpPr>
            <a:spLocks noGrp="1"/>
          </p:cNvSpPr>
          <p:nvPr>
            <p:ph type="sldNum" sz="quarter" idx="10"/>
          </p:nvPr>
        </p:nvSpPr>
        <p:spPr/>
        <p:txBody>
          <a:bodyPr/>
          <a:lstStyle/>
          <a:p>
            <a:pPr>
              <a:defRPr/>
            </a:pPr>
            <a:fld id="{103E9C69-0668-420D-8CCA-5967F403A0B4}" type="slidenum">
              <a:rPr lang="en-US" smtClean="0"/>
              <a:pPr>
                <a:defRPr/>
              </a:pPr>
              <a:t>10</a:t>
            </a:fld>
            <a:endParaRPr lang="en-US" dirty="0"/>
          </a:p>
        </p:txBody>
      </p:sp>
    </p:spTree>
    <p:extLst>
      <p:ext uri="{BB962C8B-B14F-4D97-AF65-F5344CB8AC3E}">
        <p14:creationId xmlns:p14="http://schemas.microsoft.com/office/powerpoint/2010/main" val="17197957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fld id="{8A9DC4F7-D2B1-4497-A691-C4BC7C84FD77}" type="datetime1">
              <a:rPr lang="en-US" altLang="ja-JP" smtClean="0"/>
              <a:t>3/20/2017</a:t>
            </a:fld>
            <a:endParaRPr lang="ja-JP" altLang="en-US"/>
          </a:p>
        </p:txBody>
      </p:sp>
      <p:sp>
        <p:nvSpPr>
          <p:cNvPr id="5" name="Footer Placeholder 4"/>
          <p:cNvSpPr>
            <a:spLocks noGrp="1"/>
          </p:cNvSpPr>
          <p:nvPr>
            <p:ph type="ftr" sz="quarter" idx="11"/>
          </p:nvPr>
        </p:nvSpPr>
        <p:spPr/>
        <p:txBody>
          <a:bodyPr/>
          <a:lstStyle>
            <a:lvl1pPr>
              <a:defRPr/>
            </a:lvl1pPr>
          </a:lstStyle>
          <a:p>
            <a:endParaRPr lang="ja-JP" altLang="en-US"/>
          </a:p>
        </p:txBody>
      </p:sp>
      <p:sp>
        <p:nvSpPr>
          <p:cNvPr id="6" name="Slide Number Placeholder 5"/>
          <p:cNvSpPr>
            <a:spLocks noGrp="1"/>
          </p:cNvSpPr>
          <p:nvPr>
            <p:ph type="sldNum" sz="quarter" idx="12"/>
          </p:nvPr>
        </p:nvSpPr>
        <p:spPr/>
        <p:txBody>
          <a:bodyPr/>
          <a:lstStyle>
            <a:lvl1pPr>
              <a:defRPr i="1"/>
            </a:lvl1pPr>
          </a:lstStyle>
          <a:p>
            <a:fld id="{19C8B1B4-9BDA-D443-B252-AF7BA5EE056C}" type="slidenum">
              <a:rPr lang="en-US" altLang="ja-JP" smtClean="0"/>
              <a:pPr/>
              <a:t>‹#›</a:t>
            </a:fld>
            <a:endParaRPr lang="en-US" altLang="ja-JP" dirty="0"/>
          </a:p>
        </p:txBody>
      </p:sp>
    </p:spTree>
    <p:extLst>
      <p:ext uri="{BB962C8B-B14F-4D97-AF65-F5344CB8AC3E}">
        <p14:creationId xmlns:p14="http://schemas.microsoft.com/office/powerpoint/2010/main" val="17668184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0BECD8A5-F270-4C69-8FE6-8504BC6CC2F5}" type="datetime1">
              <a:rPr lang="en-US" altLang="ja-JP" smtClean="0"/>
              <a:t>3/20/2017</a:t>
            </a:fld>
            <a:endParaRPr lang="ja-JP" altLang="en-US"/>
          </a:p>
        </p:txBody>
      </p:sp>
      <p:sp>
        <p:nvSpPr>
          <p:cNvPr id="5" name="Footer Placeholder 4"/>
          <p:cNvSpPr>
            <a:spLocks noGrp="1"/>
          </p:cNvSpPr>
          <p:nvPr>
            <p:ph type="ftr" sz="quarter" idx="11"/>
          </p:nvPr>
        </p:nvSpPr>
        <p:spPr/>
        <p:txBody>
          <a:bodyPr/>
          <a:lstStyle>
            <a:lvl1pPr>
              <a:defRPr/>
            </a:lvl1pPr>
          </a:lstStyle>
          <a:p>
            <a:endParaRPr lang="ja-JP" altLang="en-US"/>
          </a:p>
        </p:txBody>
      </p:sp>
      <p:sp>
        <p:nvSpPr>
          <p:cNvPr id="6" name="Slide Number Placeholder 5"/>
          <p:cNvSpPr>
            <a:spLocks noGrp="1"/>
          </p:cNvSpPr>
          <p:nvPr>
            <p:ph type="sldNum" sz="quarter" idx="12"/>
          </p:nvPr>
        </p:nvSpPr>
        <p:spPr/>
        <p:txBody>
          <a:bodyPr/>
          <a:lstStyle>
            <a:lvl1pPr>
              <a:defRPr/>
            </a:lvl1pPr>
          </a:lstStyle>
          <a:p>
            <a:fld id="{95495311-78B2-F544-BDF6-4C0AFB648604}" type="slidenum">
              <a:rPr lang="en-US" altLang="ja-JP"/>
              <a:pPr/>
              <a:t>‹#›</a:t>
            </a:fld>
            <a:endParaRPr lang="en-US" altLang="ja-JP"/>
          </a:p>
        </p:txBody>
      </p:sp>
    </p:spTree>
    <p:extLst>
      <p:ext uri="{BB962C8B-B14F-4D97-AF65-F5344CB8AC3E}">
        <p14:creationId xmlns:p14="http://schemas.microsoft.com/office/powerpoint/2010/main" val="33196034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73767CA3-4876-4A66-8A53-0F3EFC9FC3EC}" type="datetime1">
              <a:rPr lang="en-US" altLang="ja-JP" smtClean="0"/>
              <a:t>3/20/2017</a:t>
            </a:fld>
            <a:endParaRPr lang="ja-JP" altLang="en-US"/>
          </a:p>
        </p:txBody>
      </p:sp>
      <p:sp>
        <p:nvSpPr>
          <p:cNvPr id="3" name="Footer Placeholder 2"/>
          <p:cNvSpPr>
            <a:spLocks noGrp="1"/>
          </p:cNvSpPr>
          <p:nvPr>
            <p:ph type="ftr" sz="quarter" idx="11"/>
          </p:nvPr>
        </p:nvSpPr>
        <p:spPr/>
        <p:txBody>
          <a:bodyPr/>
          <a:lstStyle>
            <a:lvl1pPr>
              <a:defRPr/>
            </a:lvl1pPr>
          </a:lstStyle>
          <a:p>
            <a:endParaRPr lang="ja-JP" altLang="en-US"/>
          </a:p>
        </p:txBody>
      </p:sp>
      <p:sp>
        <p:nvSpPr>
          <p:cNvPr id="4" name="Slide Number Placeholder 3"/>
          <p:cNvSpPr>
            <a:spLocks noGrp="1"/>
          </p:cNvSpPr>
          <p:nvPr>
            <p:ph type="sldNum" sz="quarter" idx="12"/>
          </p:nvPr>
        </p:nvSpPr>
        <p:spPr/>
        <p:txBody>
          <a:bodyPr/>
          <a:lstStyle>
            <a:lvl1pPr>
              <a:defRPr/>
            </a:lvl1pPr>
          </a:lstStyle>
          <a:p>
            <a:fld id="{1D585D06-2F2D-074B-B15A-847964085311}" type="slidenum">
              <a:rPr lang="en-US" altLang="ja-JP"/>
              <a:pPr/>
              <a:t>‹#›</a:t>
            </a:fld>
            <a:endParaRPr lang="en-US" altLang="ja-JP"/>
          </a:p>
        </p:txBody>
      </p:sp>
    </p:spTree>
    <p:extLst>
      <p:ext uri="{BB962C8B-B14F-4D97-AF65-F5344CB8AC3E}">
        <p14:creationId xmlns:p14="http://schemas.microsoft.com/office/powerpoint/2010/main" val="20898287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a:defRPr b="1"/>
            </a:lvl1pPr>
          </a:lstStyle>
          <a:p>
            <a:fld id="{3085C35D-F71F-4134-AE9E-85594240FF36}" type="datetime1">
              <a:rPr lang="en-US" smtClean="0"/>
              <a:pPr/>
              <a:t>3/20/2017</a:t>
            </a:fld>
            <a:endParaRPr lang="en-US"/>
          </a:p>
        </p:txBody>
      </p:sp>
      <p:sp>
        <p:nvSpPr>
          <p:cNvPr id="6" name="Footer Placeholder 5"/>
          <p:cNvSpPr>
            <a:spLocks noGrp="1"/>
          </p:cNvSpPr>
          <p:nvPr>
            <p:ph type="ftr" sz="quarter" idx="11"/>
          </p:nvPr>
        </p:nvSpPr>
        <p:spPr/>
        <p:txBody>
          <a:bodyPr/>
          <a:lstStyle>
            <a:lvl1pPr>
              <a:defRPr b="1"/>
            </a:lvl1pPr>
          </a:lstStyle>
          <a:p>
            <a:r>
              <a:rPr lang="en-US"/>
              <a:t>Proprietary</a:t>
            </a:r>
          </a:p>
        </p:txBody>
      </p:sp>
      <p:sp>
        <p:nvSpPr>
          <p:cNvPr id="7" name="Slide Number Placeholder 6"/>
          <p:cNvSpPr>
            <a:spLocks noGrp="1"/>
          </p:cNvSpPr>
          <p:nvPr>
            <p:ph type="sldNum" sz="quarter" idx="12"/>
          </p:nvPr>
        </p:nvSpPr>
        <p:spPr/>
        <p:txBody>
          <a:bodyPr/>
          <a:lstStyle>
            <a:lvl1pPr>
              <a:defRPr b="1"/>
            </a:lvl1pPr>
          </a:lstStyle>
          <a:p>
            <a:fld id="{458CA9D5-8636-42FD-91F4-41FB5B5AB293}" type="slidenum">
              <a:rPr lang="en-US" smtClean="0"/>
              <a:pPr/>
              <a:t>‹#›</a:t>
            </a:fld>
            <a:endParaRPr lang="en-US"/>
          </a:p>
        </p:txBody>
      </p:sp>
    </p:spTree>
    <p:extLst>
      <p:ext uri="{BB962C8B-B14F-4D97-AF65-F5344CB8AC3E}">
        <p14:creationId xmlns:p14="http://schemas.microsoft.com/office/powerpoint/2010/main" val="3059356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b="1"/>
            </a:lvl1pPr>
          </a:lstStyle>
          <a:p>
            <a:fld id="{DD53CBD6-5522-431B-9BE7-3C39714074FD}" type="datetime1">
              <a:rPr lang="en-US" smtClean="0"/>
              <a:pPr/>
              <a:t>3/20/2017</a:t>
            </a:fld>
            <a:endParaRPr lang="en-US"/>
          </a:p>
        </p:txBody>
      </p:sp>
      <p:sp>
        <p:nvSpPr>
          <p:cNvPr id="5" name="Footer Placeholder 4"/>
          <p:cNvSpPr>
            <a:spLocks noGrp="1"/>
          </p:cNvSpPr>
          <p:nvPr>
            <p:ph type="ftr" sz="quarter" idx="11"/>
          </p:nvPr>
        </p:nvSpPr>
        <p:spPr/>
        <p:txBody>
          <a:bodyPr/>
          <a:lstStyle>
            <a:lvl1pPr>
              <a:defRPr b="1"/>
            </a:lvl1pPr>
          </a:lstStyle>
          <a:p>
            <a:r>
              <a:rPr lang="en-US"/>
              <a:t>Proprietary</a:t>
            </a:r>
          </a:p>
        </p:txBody>
      </p:sp>
      <p:sp>
        <p:nvSpPr>
          <p:cNvPr id="6" name="Slide Number Placeholder 5"/>
          <p:cNvSpPr>
            <a:spLocks noGrp="1"/>
          </p:cNvSpPr>
          <p:nvPr>
            <p:ph type="sldNum" sz="quarter" idx="12"/>
          </p:nvPr>
        </p:nvSpPr>
        <p:spPr/>
        <p:txBody>
          <a:bodyPr/>
          <a:lstStyle>
            <a:lvl1pPr>
              <a:defRPr b="1"/>
            </a:lvl1pPr>
          </a:lstStyle>
          <a:p>
            <a:fld id="{458CA9D5-8636-42FD-91F4-41FB5B5AB293}" type="slidenum">
              <a:rPr lang="en-US" smtClean="0"/>
              <a:pPr/>
              <a:t>‹#›</a:t>
            </a:fld>
            <a:endParaRPr lang="en-US"/>
          </a:p>
        </p:txBody>
      </p:sp>
    </p:spTree>
    <p:extLst>
      <p:ext uri="{BB962C8B-B14F-4D97-AF65-F5344CB8AC3E}">
        <p14:creationId xmlns:p14="http://schemas.microsoft.com/office/powerpoint/2010/main" val="16160101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6552"/>
            <a:ext cx="9144000" cy="6851447"/>
          </a:xfrm>
          <a:prstGeom prst="rect">
            <a:avLst/>
          </a:prstGeom>
        </p:spPr>
      </p:pic>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b="1" i="1">
                <a:latin typeface="Calibri" panose="020F0502020204030204" pitchFamily="34" charset="0"/>
                <a:cs typeface="Calibri" panose="020F0502020204030204" pitchFamily="34" charset="0"/>
              </a:defRPr>
            </a:lvl1pPr>
          </a:lstStyle>
          <a:p>
            <a:fld id="{54427286-6F4F-4418-A481-6EBBC68A4368}" type="datetime1">
              <a:rPr lang="en-US" altLang="ja-JP" smtClean="0"/>
              <a:pPr/>
              <a:t>3/20/2017</a:t>
            </a:fld>
            <a:endParaRPr lang="ja-JP" alt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lvl1pPr>
          </a:lstStyle>
          <a:p>
            <a:endParaRPr lang="ja-JP" alt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b="1" i="1">
                <a:latin typeface="Calibri" panose="020F0502020204030204" pitchFamily="34" charset="0"/>
                <a:cs typeface="Calibri" panose="020F0502020204030204" pitchFamily="34" charset="0"/>
              </a:defRPr>
            </a:lvl1pPr>
          </a:lstStyle>
          <a:p>
            <a:endParaRPr lang="ja-JP" altLang="en-US" dirty="0"/>
          </a:p>
        </p:txBody>
      </p:sp>
      <p:pic>
        <p:nvPicPr>
          <p:cNvPr id="10" name="Picture 9"/>
          <p:cNvPicPr>
            <a:picLocks noChangeAspect="1"/>
          </p:cNvPicPr>
          <p:nvPr userDrawn="1"/>
        </p:nvPicPr>
        <p:blipFill>
          <a:blip r:embed="rId8" cstate="email">
            <a:extLst>
              <a:ext uri="{28A0092B-C50C-407E-A947-70E740481C1C}">
                <a14:useLocalDpi xmlns:a14="http://schemas.microsoft.com/office/drawing/2010/main" val="0"/>
              </a:ext>
            </a:extLst>
          </a:blip>
          <a:stretch>
            <a:fillRect/>
          </a:stretch>
        </p:blipFill>
        <p:spPr>
          <a:xfrm>
            <a:off x="3414402" y="6252464"/>
            <a:ext cx="2315196" cy="470971"/>
          </a:xfrm>
          <a:prstGeom prst="rect">
            <a:avLst/>
          </a:prstGeom>
        </p:spPr>
      </p:pic>
    </p:spTree>
  </p:cSld>
  <p:clrMap bg1="lt1" tx1="dk1" bg2="lt2" tx2="dk2" accent1="accent1" accent2="accent2" accent3="accent3" accent4="accent4" accent5="accent5" accent6="accent6" hlink="hlink" folHlink="folHlink"/>
  <p:sldLayoutIdLst>
    <p:sldLayoutId id="2147483869" r:id="rId1"/>
    <p:sldLayoutId id="2147483870" r:id="rId2"/>
    <p:sldLayoutId id="2147483875" r:id="rId3"/>
    <p:sldLayoutId id="2147483876" r:id="rId4"/>
    <p:sldLayoutId id="2147483877" r:id="rId5"/>
  </p:sldLayoutIdLst>
  <p:hf hdr="0" ftr="0"/>
  <p:txStyles>
    <p:titleStyle>
      <a:lvl1pPr algn="ctr" rtl="0" eaLnBrk="0" fontAlgn="base" hangingPunct="0">
        <a:spcBef>
          <a:spcPct val="0"/>
        </a:spcBef>
        <a:spcAft>
          <a:spcPct val="0"/>
        </a:spcAft>
        <a:defRPr sz="4400">
          <a:solidFill>
            <a:schemeClr val="tx2"/>
          </a:solidFill>
          <a:latin typeface="+mj-lt"/>
          <a:ea typeface="ＭＳ Ｐゴシック" panose="020B0600070205080204" pitchFamily="34" charset="-128"/>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panose="020B0600070205080204" pitchFamily="34" charset="-128"/>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panose="020B0600070205080204" pitchFamily="34" charset="-128"/>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panose="020B0600070205080204" pitchFamily="34" charset="-128"/>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panose="020B0600070205080204" pitchFamily="34" charset="-128"/>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anose="020B0600070205080204" pitchFamily="34"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anose="020B0600070205080204"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anose="020B0600070205080204"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anose="020B0600070205080204"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anose="020B0600070205080204" pitchFamily="34"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5.tif"/><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0" y="457533"/>
            <a:ext cx="9144000" cy="54199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a:spAutoFit/>
          </a:bodyPr>
          <a:lstStyle>
            <a:lvl1pPr>
              <a:defRPr sz="3200">
                <a:solidFill>
                  <a:schemeClr val="tx1"/>
                </a:solidFill>
                <a:latin typeface="Arial" charset="0"/>
                <a:ea typeface="ＭＳ Ｐゴシック" charset="0"/>
                <a:cs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a:spcBef>
                <a:spcPct val="40000"/>
              </a:spcBef>
            </a:pPr>
            <a:r>
              <a:rPr lang="en-US" altLang="ja-JP" sz="4000" b="1" dirty="0">
                <a:ln>
                  <a:solidFill>
                    <a:schemeClr val="tx1"/>
                  </a:solidFill>
                </a:ln>
                <a:solidFill>
                  <a:srgbClr val="0000CC"/>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Integrated Wind and Thermodynamic </a:t>
            </a:r>
            <a:br>
              <a:rPr lang="en-US" altLang="ja-JP" sz="4000" b="1" dirty="0">
                <a:ln>
                  <a:solidFill>
                    <a:schemeClr val="tx1"/>
                  </a:solidFill>
                </a:ln>
                <a:solidFill>
                  <a:srgbClr val="0000CC"/>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br>
            <a:r>
              <a:rPr lang="en-US" altLang="ja-JP" sz="4000" b="1" dirty="0">
                <a:ln>
                  <a:solidFill>
                    <a:schemeClr val="tx1"/>
                  </a:solidFill>
                </a:ln>
                <a:solidFill>
                  <a:srgbClr val="0000CC"/>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Profiling for Airport </a:t>
            </a:r>
            <a:br>
              <a:rPr lang="en-US" altLang="ja-JP" sz="4000" b="1" dirty="0">
                <a:ln>
                  <a:solidFill>
                    <a:schemeClr val="tx1"/>
                  </a:solidFill>
                </a:ln>
                <a:solidFill>
                  <a:srgbClr val="0000CC"/>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br>
            <a:r>
              <a:rPr lang="en-US" altLang="ja-JP" sz="4000" b="1" dirty="0">
                <a:ln>
                  <a:solidFill>
                    <a:schemeClr val="tx1"/>
                  </a:solidFill>
                </a:ln>
                <a:solidFill>
                  <a:srgbClr val="0000CC"/>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Weather Risk Mitigation</a:t>
            </a:r>
          </a:p>
          <a:p>
            <a:pPr algn="ctr"/>
            <a:endParaRPr lang="en-US" altLang="ja-JP" sz="3600" b="1" dirty="0">
              <a:solidFill>
                <a:srgbClr val="FF0000"/>
              </a:solidFill>
              <a:latin typeface="Calibri" panose="020F0502020204030204" pitchFamily="34" charset="0"/>
              <a:cs typeface="Calibri" panose="020F0502020204030204" pitchFamily="34" charset="0"/>
            </a:endParaRPr>
          </a:p>
          <a:p>
            <a:pPr algn="ctr"/>
            <a:r>
              <a:rPr lang="en-US" altLang="ja-JP" sz="3600" b="1" dirty="0">
                <a:ln>
                  <a:solidFill>
                    <a:schemeClr val="tx1"/>
                  </a:solidFill>
                </a:ln>
                <a:solidFill>
                  <a:srgbClr val="850E23"/>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InterMET Asia 2017</a:t>
            </a:r>
          </a:p>
          <a:p>
            <a:pPr algn="ctr"/>
            <a:endParaRPr lang="en-US" altLang="ja-JP" b="1" dirty="0">
              <a:solidFill>
                <a:srgbClr val="FF0000"/>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endParaRPr>
          </a:p>
          <a:p>
            <a:pPr algn="ctr">
              <a:lnSpc>
                <a:spcPct val="90000"/>
              </a:lnSpc>
              <a:spcBef>
                <a:spcPts val="0"/>
              </a:spcBef>
              <a:spcAft>
                <a:spcPts val="1200"/>
              </a:spcAft>
            </a:pPr>
            <a:r>
              <a:rPr lang="en-US" altLang="ja-JP" sz="2800" b="1" dirty="0">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Weather, Hydrological and Climate Services </a:t>
            </a:r>
            <a:br>
              <a:rPr lang="en-US" altLang="ja-JP" sz="2800" b="1" dirty="0">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br>
            <a:r>
              <a:rPr lang="en-US" altLang="ja-JP" sz="2800" b="1" dirty="0">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for Asia, Africa and the Pacific</a:t>
            </a:r>
          </a:p>
          <a:p>
            <a:pPr algn="ctr">
              <a:lnSpc>
                <a:spcPct val="90000"/>
              </a:lnSpc>
              <a:spcBef>
                <a:spcPts val="0"/>
              </a:spcBef>
              <a:spcAft>
                <a:spcPts val="1800"/>
              </a:spcAft>
            </a:pPr>
            <a:r>
              <a:rPr lang="en-US" altLang="ja-JP" sz="2800" b="1" dirty="0">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Meteorology in Aviation</a:t>
            </a:r>
          </a:p>
          <a:p>
            <a:pPr algn="ctr">
              <a:lnSpc>
                <a:spcPct val="90000"/>
              </a:lnSpc>
              <a:spcBef>
                <a:spcPts val="0"/>
              </a:spcBef>
              <a:spcAft>
                <a:spcPts val="1200"/>
              </a:spcAft>
            </a:pPr>
            <a:r>
              <a:rPr lang="en-US" altLang="ja-JP" sz="2400" dirty="0">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21-22 March -- Suntec, Singapore</a:t>
            </a:r>
          </a:p>
        </p:txBody>
      </p:sp>
      <p:sp>
        <p:nvSpPr>
          <p:cNvPr id="3" name="Date Placeholder 2"/>
          <p:cNvSpPr>
            <a:spLocks noGrp="1"/>
          </p:cNvSpPr>
          <p:nvPr>
            <p:ph type="dt" sz="half" idx="10"/>
          </p:nvPr>
        </p:nvSpPr>
        <p:spPr/>
        <p:txBody>
          <a:bodyPr/>
          <a:lstStyle/>
          <a:p>
            <a:fld id="{C798E678-2A44-43E2-ABA0-CEE356589E6B}" type="datetime1">
              <a:rPr lang="en-US" altLang="ja-JP" smtClean="0"/>
              <a:t>3/20/2017</a:t>
            </a:fld>
            <a:endParaRPr lang="ja-JP" altLang="en-US"/>
          </a:p>
        </p:txBody>
      </p:sp>
      <p:sp>
        <p:nvSpPr>
          <p:cNvPr id="4" name="Slide Number Placeholder 3"/>
          <p:cNvSpPr>
            <a:spLocks noGrp="1"/>
          </p:cNvSpPr>
          <p:nvPr>
            <p:ph type="sldNum" sz="quarter" idx="12"/>
          </p:nvPr>
        </p:nvSpPr>
        <p:spPr/>
        <p:txBody>
          <a:bodyPr/>
          <a:lstStyle/>
          <a:p>
            <a:fld id="{1D585D06-2F2D-074B-B15A-847964085311}" type="slidenum">
              <a:rPr lang="en-US" altLang="ja-JP" smtClean="0"/>
              <a:pPr/>
              <a:t>1</a:t>
            </a:fld>
            <a:endParaRPr lang="en-US" altLang="ja-JP"/>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457200" y="6441604"/>
            <a:ext cx="2133600" cy="279873"/>
          </a:xfrm>
        </p:spPr>
        <p:txBody>
          <a:bodyPr/>
          <a:lstStyle/>
          <a:p>
            <a:pPr>
              <a:defRPr/>
            </a:pPr>
            <a:fld id="{52EDF6BA-DE82-44A3-B31D-592B74CB5EDB}" type="datetime1">
              <a:rPr lang="en-US" sz="1200" b="1" smtClean="0"/>
              <a:t>3/20/2017</a:t>
            </a:fld>
            <a:endParaRPr lang="en-US" sz="1200" b="1" dirty="0"/>
          </a:p>
        </p:txBody>
      </p:sp>
      <p:sp>
        <p:nvSpPr>
          <p:cNvPr id="4" name="Slide Number Placeholder 3"/>
          <p:cNvSpPr>
            <a:spLocks noGrp="1"/>
          </p:cNvSpPr>
          <p:nvPr>
            <p:ph type="sldNum" sz="quarter" idx="12"/>
          </p:nvPr>
        </p:nvSpPr>
        <p:spPr>
          <a:xfrm>
            <a:off x="6457950" y="6356351"/>
            <a:ext cx="2057400" cy="365125"/>
          </a:xfrm>
        </p:spPr>
        <p:txBody>
          <a:bodyPr/>
          <a:lstStyle/>
          <a:p>
            <a:pPr>
              <a:defRPr/>
            </a:pPr>
            <a:fld id="{7ADD2A73-BC42-4BC2-9133-9567525A8CF7}" type="slidenum">
              <a:rPr lang="en-US" sz="1200" b="1" smtClean="0"/>
              <a:pPr>
                <a:defRPr/>
              </a:pPr>
              <a:t>10</a:t>
            </a:fld>
            <a:endParaRPr lang="en-US" sz="1200" b="1" dirty="0"/>
          </a:p>
        </p:txBody>
      </p:sp>
      <p:pic>
        <p:nvPicPr>
          <p:cNvPr id="2" name="Picture 1"/>
          <p:cNvPicPr>
            <a:picLocks noChangeAspect="1"/>
          </p:cNvPicPr>
          <p:nvPr/>
        </p:nvPicPr>
        <p:blipFill>
          <a:blip r:embed="rId3"/>
          <a:stretch>
            <a:fillRect/>
          </a:stretch>
        </p:blipFill>
        <p:spPr>
          <a:xfrm>
            <a:off x="365760" y="232626"/>
            <a:ext cx="8412480" cy="5406174"/>
          </a:xfrm>
          <a:prstGeom prst="rect">
            <a:avLst/>
          </a:prstGeom>
          <a:ln w="28575">
            <a:solidFill>
              <a:schemeClr val="tx1"/>
            </a:solidFill>
          </a:ln>
          <a:effectLst>
            <a:outerShdw blurRad="50800" dist="38100" dir="2700000" algn="tl" rotWithShape="0">
              <a:prstClr val="black">
                <a:alpha val="40000"/>
              </a:prstClr>
            </a:outerShdw>
          </a:effectLst>
        </p:spPr>
      </p:pic>
      <p:sp>
        <p:nvSpPr>
          <p:cNvPr id="6" name="TextBox 5"/>
          <p:cNvSpPr txBox="1"/>
          <p:nvPr/>
        </p:nvSpPr>
        <p:spPr>
          <a:xfrm>
            <a:off x="0" y="5715000"/>
            <a:ext cx="9144000" cy="461665"/>
          </a:xfrm>
          <a:prstGeom prst="rect">
            <a:avLst/>
          </a:prstGeom>
          <a:noFill/>
        </p:spPr>
        <p:txBody>
          <a:bodyPr wrap="square" rtlCol="0">
            <a:spAutoFit/>
          </a:bodyPr>
          <a:lstStyle/>
          <a:p>
            <a:pPr algn="ctr"/>
            <a:r>
              <a:rPr lang="en-US" sz="2400" b="1" dirty="0">
                <a:ln>
                  <a:solidFill>
                    <a:schemeClr val="tx1"/>
                  </a:solidFill>
                </a:ln>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Mobile Wind and Thermodynamic Profiling System (WTPS)</a:t>
            </a:r>
          </a:p>
        </p:txBody>
      </p:sp>
    </p:spTree>
    <p:extLst>
      <p:ext uri="{BB962C8B-B14F-4D97-AF65-F5344CB8AC3E}">
        <p14:creationId xmlns:p14="http://schemas.microsoft.com/office/powerpoint/2010/main" val="28002744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5336014"/>
            <a:ext cx="9144000" cy="830997"/>
          </a:xfrm>
          <a:prstGeom prst="rect">
            <a:avLst/>
          </a:prstGeom>
          <a:noFill/>
          <a:ln w="28575">
            <a:noFill/>
          </a:ln>
          <a:effectLst>
            <a:outerShdw blurRad="50800" dist="38100" dir="2700000" algn="tl" rotWithShape="0">
              <a:prstClr val="black">
                <a:alpha val="40000"/>
              </a:prstClr>
            </a:outerShdw>
          </a:effectLst>
        </p:spPr>
        <p:txBody>
          <a:bodyPr wrap="square" rtlCol="0">
            <a:spAutoFit/>
          </a:bodyPr>
          <a:lstStyle/>
          <a:p>
            <a:pPr algn="ctr"/>
            <a:r>
              <a:rPr lang="en-US" sz="2400" b="1" dirty="0">
                <a:ln>
                  <a:solidFill>
                    <a:schemeClr val="tx1"/>
                  </a:solidFill>
                </a:ln>
                <a:latin typeface="Calibri" panose="020F0502020204030204" pitchFamily="34" charset="0"/>
                <a:cs typeface="Calibri" panose="020F0502020204030204" pitchFamily="34" charset="0"/>
              </a:rPr>
              <a:t>Temperature Inversion, Relative Humidity, Wind Shear, </a:t>
            </a:r>
            <a:br>
              <a:rPr lang="en-US" sz="2400" b="1" dirty="0">
                <a:ln>
                  <a:solidFill>
                    <a:schemeClr val="tx1"/>
                  </a:solidFill>
                </a:ln>
                <a:latin typeface="Calibri" panose="020F0502020204030204" pitchFamily="34" charset="0"/>
                <a:cs typeface="Calibri" panose="020F0502020204030204" pitchFamily="34" charset="0"/>
              </a:rPr>
            </a:br>
            <a:r>
              <a:rPr lang="en-US" sz="2400" b="1" dirty="0">
                <a:ln>
                  <a:solidFill>
                    <a:schemeClr val="tx1"/>
                  </a:solidFill>
                </a:ln>
                <a:latin typeface="Calibri" panose="020F0502020204030204" pitchFamily="34" charset="0"/>
                <a:cs typeface="Calibri" panose="020F0502020204030204" pitchFamily="34" charset="0"/>
              </a:rPr>
              <a:t>Liquid (Fog) and Winds at Los Angeles International Airport</a:t>
            </a:r>
          </a:p>
        </p:txBody>
      </p:sp>
      <p:sp>
        <p:nvSpPr>
          <p:cNvPr id="6" name="Date Placeholder 5"/>
          <p:cNvSpPr>
            <a:spLocks noGrp="1"/>
          </p:cNvSpPr>
          <p:nvPr>
            <p:ph type="dt" sz="half" idx="10"/>
          </p:nvPr>
        </p:nvSpPr>
        <p:spPr/>
        <p:txBody>
          <a:bodyPr/>
          <a:lstStyle/>
          <a:p>
            <a:fld id="{2B4E6458-9A02-4D96-981A-A2165934E3DA}" type="datetime1">
              <a:rPr lang="en-US" smtClean="0"/>
              <a:t>3/20/2017</a:t>
            </a:fld>
            <a:endParaRPr lang="en-US"/>
          </a:p>
        </p:txBody>
      </p:sp>
      <p:sp>
        <p:nvSpPr>
          <p:cNvPr id="8" name="Slide Number Placeholder 7"/>
          <p:cNvSpPr>
            <a:spLocks noGrp="1"/>
          </p:cNvSpPr>
          <p:nvPr>
            <p:ph type="sldNum" sz="quarter" idx="12"/>
          </p:nvPr>
        </p:nvSpPr>
        <p:spPr/>
        <p:txBody>
          <a:bodyPr/>
          <a:lstStyle/>
          <a:p>
            <a:fld id="{458CA9D5-8636-42FD-91F4-41FB5B5AB293}" type="slidenum">
              <a:rPr lang="en-US" smtClean="0"/>
              <a:pPr/>
              <a:t>11</a:t>
            </a:fld>
            <a:endParaRPr lang="en-US" dirty="0"/>
          </a:p>
        </p:txBody>
      </p:sp>
      <p:pic>
        <p:nvPicPr>
          <p:cNvPr id="7" name="Picture 6"/>
          <p:cNvPicPr>
            <a:picLocks noChangeAspect="1"/>
          </p:cNvPicPr>
          <p:nvPr/>
        </p:nvPicPr>
        <p:blipFill>
          <a:blip r:embed="rId3"/>
          <a:stretch>
            <a:fillRect/>
          </a:stretch>
        </p:blipFill>
        <p:spPr>
          <a:xfrm>
            <a:off x="228600" y="228443"/>
            <a:ext cx="8686800" cy="5043425"/>
          </a:xfrm>
          <a:prstGeom prst="rect">
            <a:avLst/>
          </a:prstGeom>
          <a:ln w="28575">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099334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Text Box 2"/>
          <p:cNvSpPr txBox="1">
            <a:spLocks noChangeArrowheads="1"/>
          </p:cNvSpPr>
          <p:nvPr/>
        </p:nvSpPr>
        <p:spPr bwMode="auto">
          <a:xfrm>
            <a:off x="0" y="5699152"/>
            <a:ext cx="91440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Arial" charset="0"/>
                <a:ea typeface="ＭＳ Ｐゴシック" charset="0"/>
                <a:cs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eaLnBrk="1" hangingPunct="1">
              <a:spcBef>
                <a:spcPct val="50000"/>
              </a:spcBef>
            </a:pPr>
            <a:r>
              <a:rPr lang="en-US" sz="2400" b="1" i="1" dirty="0">
                <a:ln>
                  <a:solidFill>
                    <a:schemeClr val="tx1"/>
                  </a:solidFill>
                </a:ln>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RAPTOR</a:t>
            </a:r>
            <a:r>
              <a:rPr lang="en-US" sz="2400" b="1" i="1" baseline="30000" dirty="0">
                <a:ln>
                  <a:solidFill>
                    <a:schemeClr val="tx1"/>
                  </a:solidFill>
                </a:ln>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TM</a:t>
            </a:r>
            <a:r>
              <a:rPr lang="en-US" sz="2400" b="1" baseline="30000" dirty="0">
                <a:ln>
                  <a:solidFill>
                    <a:schemeClr val="tx1"/>
                  </a:solidFill>
                </a:ln>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 </a:t>
            </a:r>
            <a:r>
              <a:rPr lang="en-US" sz="2400" b="1" dirty="0">
                <a:ln>
                  <a:solidFill>
                    <a:schemeClr val="tx1"/>
                  </a:solidFill>
                </a:ln>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50 MHz Wind Radar at NASA Kennedy Space Center </a:t>
            </a:r>
            <a:endParaRPr lang="en-US" sz="2400" b="1" baseline="30000" dirty="0">
              <a:ln>
                <a:solidFill>
                  <a:schemeClr val="tx1"/>
                </a:solidFill>
              </a:ln>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endParaRPr>
          </a:p>
        </p:txBody>
      </p:sp>
      <p:sp>
        <p:nvSpPr>
          <p:cNvPr id="2" name="Date Placeholder 1"/>
          <p:cNvSpPr>
            <a:spLocks noGrp="1"/>
          </p:cNvSpPr>
          <p:nvPr>
            <p:ph type="dt" sz="half" idx="10"/>
          </p:nvPr>
        </p:nvSpPr>
        <p:spPr/>
        <p:txBody>
          <a:bodyPr/>
          <a:lstStyle/>
          <a:p>
            <a:fld id="{58F53DEB-DE32-4A6E-A213-BCF0826821C0}" type="datetime1">
              <a:rPr lang="en-US" altLang="ja-JP" smtClean="0"/>
              <a:t>3/20/2017</a:t>
            </a:fld>
            <a:endParaRPr lang="ja-JP" altLang="en-US" dirty="0"/>
          </a:p>
        </p:txBody>
      </p:sp>
      <p:sp>
        <p:nvSpPr>
          <p:cNvPr id="3" name="Slide Number Placeholder 2"/>
          <p:cNvSpPr>
            <a:spLocks noGrp="1"/>
          </p:cNvSpPr>
          <p:nvPr>
            <p:ph type="sldNum" sz="quarter" idx="12"/>
          </p:nvPr>
        </p:nvSpPr>
        <p:spPr/>
        <p:txBody>
          <a:bodyPr/>
          <a:lstStyle/>
          <a:p>
            <a:fld id="{19C8B1B4-9BDA-D443-B252-AF7BA5EE056C}" type="slidenum">
              <a:rPr lang="en-US" altLang="ja-JP" smtClean="0"/>
              <a:pPr/>
              <a:t>12</a:t>
            </a:fld>
            <a:endParaRPr lang="en-US" altLang="ja-JP"/>
          </a:p>
        </p:txBody>
      </p:sp>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22031" y="381000"/>
            <a:ext cx="8229600" cy="5211528"/>
          </a:xfrm>
          <a:prstGeom prst="rect">
            <a:avLst/>
          </a:prstGeom>
          <a:ln w="28575">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39753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Text Box 2"/>
          <p:cNvSpPr txBox="1">
            <a:spLocks noChangeArrowheads="1"/>
          </p:cNvSpPr>
          <p:nvPr/>
        </p:nvSpPr>
        <p:spPr bwMode="auto">
          <a:xfrm>
            <a:off x="15240" y="5638800"/>
            <a:ext cx="9143999"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Arial" charset="0"/>
                <a:ea typeface="ＭＳ Ｐゴシック" charset="0"/>
                <a:cs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eaLnBrk="1" hangingPunct="1">
              <a:spcBef>
                <a:spcPct val="50000"/>
              </a:spcBef>
            </a:pPr>
            <a:r>
              <a:rPr lang="en-US" sz="2400" b="1" dirty="0">
                <a:ln>
                  <a:solidFill>
                    <a:schemeClr val="tx1"/>
                  </a:solidFill>
                </a:ln>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Hurricane Matthew ground track and intensity</a:t>
            </a:r>
          </a:p>
        </p:txBody>
      </p:sp>
      <p:sp>
        <p:nvSpPr>
          <p:cNvPr id="2" name="Date Placeholder 1"/>
          <p:cNvSpPr>
            <a:spLocks noGrp="1"/>
          </p:cNvSpPr>
          <p:nvPr>
            <p:ph type="dt" sz="half" idx="10"/>
          </p:nvPr>
        </p:nvSpPr>
        <p:spPr/>
        <p:txBody>
          <a:bodyPr/>
          <a:lstStyle/>
          <a:p>
            <a:fld id="{58F53DEB-DE32-4A6E-A213-BCF0826821C0}" type="datetime1">
              <a:rPr lang="en-US" altLang="ja-JP" smtClean="0"/>
              <a:t>3/20/2017</a:t>
            </a:fld>
            <a:endParaRPr lang="ja-JP" altLang="en-US"/>
          </a:p>
        </p:txBody>
      </p:sp>
      <p:sp>
        <p:nvSpPr>
          <p:cNvPr id="3" name="Slide Number Placeholder 2"/>
          <p:cNvSpPr>
            <a:spLocks noGrp="1"/>
          </p:cNvSpPr>
          <p:nvPr>
            <p:ph type="sldNum" sz="quarter" idx="12"/>
          </p:nvPr>
        </p:nvSpPr>
        <p:spPr/>
        <p:txBody>
          <a:bodyPr/>
          <a:lstStyle/>
          <a:p>
            <a:fld id="{19C8B1B4-9BDA-D443-B252-AF7BA5EE056C}" type="slidenum">
              <a:rPr lang="en-US" altLang="ja-JP" smtClean="0"/>
              <a:pPr/>
              <a:t>13</a:t>
            </a:fld>
            <a:endParaRPr lang="en-US" altLang="ja-JP"/>
          </a:p>
        </p:txBody>
      </p:sp>
      <p:grpSp>
        <p:nvGrpSpPr>
          <p:cNvPr id="5" name="Group 4"/>
          <p:cNvGrpSpPr/>
          <p:nvPr/>
        </p:nvGrpSpPr>
        <p:grpSpPr>
          <a:xfrm>
            <a:off x="685799" y="244296"/>
            <a:ext cx="7772400" cy="5318304"/>
            <a:chOff x="685799" y="244296"/>
            <a:chExt cx="7772400" cy="5318304"/>
          </a:xfrm>
        </p:grpSpPr>
        <p:pic>
          <p:nvPicPr>
            <p:cNvPr id="7" name="Picture 6"/>
            <p:cNvPicPr>
              <a:picLocks/>
            </p:cNvPicPr>
            <p:nvPr/>
          </p:nvPicPr>
          <p:blipFill>
            <a:blip r:embed="rId3"/>
            <a:stretch>
              <a:fillRect/>
            </a:stretch>
          </p:blipFill>
          <p:spPr>
            <a:xfrm>
              <a:off x="685799" y="244296"/>
              <a:ext cx="7772400" cy="5318304"/>
            </a:xfrm>
            <a:prstGeom prst="rect">
              <a:avLst/>
            </a:prstGeom>
            <a:ln w="28575">
              <a:solidFill>
                <a:schemeClr val="tx1"/>
              </a:solidFill>
            </a:ln>
            <a:effectLst>
              <a:outerShdw blurRad="50800" dist="38100" dir="2700000" algn="tl" rotWithShape="0">
                <a:prstClr val="black">
                  <a:alpha val="40000"/>
                </a:prstClr>
              </a:outerShdw>
            </a:effectLst>
          </p:spPr>
        </p:pic>
        <p:sp>
          <p:nvSpPr>
            <p:cNvPr id="4" name="Star: 5 Points 3"/>
            <p:cNvSpPr>
              <a:spLocks noChangeAspect="1"/>
            </p:cNvSpPr>
            <p:nvPr/>
          </p:nvSpPr>
          <p:spPr>
            <a:xfrm>
              <a:off x="5791200" y="3124200"/>
              <a:ext cx="457200" cy="457200"/>
            </a:xfrm>
            <a:prstGeom prst="star5">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847676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Text Box 2"/>
          <p:cNvSpPr txBox="1">
            <a:spLocks noChangeArrowheads="1"/>
          </p:cNvSpPr>
          <p:nvPr/>
        </p:nvSpPr>
        <p:spPr bwMode="auto">
          <a:xfrm>
            <a:off x="0" y="5711648"/>
            <a:ext cx="91440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cs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eaLnBrk="1" hangingPunct="1">
              <a:spcBef>
                <a:spcPct val="50000"/>
              </a:spcBef>
            </a:pPr>
            <a:r>
              <a:rPr lang="en-US" sz="2400" b="1" dirty="0">
                <a:ln>
                  <a:solidFill>
                    <a:schemeClr val="tx1"/>
                  </a:solidFill>
                </a:ln>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Hurricane Matthew eyewall passage 15 km from Wind Radar</a:t>
            </a:r>
          </a:p>
        </p:txBody>
      </p:sp>
      <p:sp>
        <p:nvSpPr>
          <p:cNvPr id="2" name="Date Placeholder 1"/>
          <p:cNvSpPr>
            <a:spLocks noGrp="1"/>
          </p:cNvSpPr>
          <p:nvPr>
            <p:ph type="dt" sz="half" idx="10"/>
          </p:nvPr>
        </p:nvSpPr>
        <p:spPr/>
        <p:txBody>
          <a:bodyPr/>
          <a:lstStyle/>
          <a:p>
            <a:fld id="{58F53DEB-DE32-4A6E-A213-BCF0826821C0}" type="datetime1">
              <a:rPr lang="en-US" altLang="ja-JP" smtClean="0"/>
              <a:t>3/20/2017</a:t>
            </a:fld>
            <a:endParaRPr lang="ja-JP" altLang="en-US"/>
          </a:p>
        </p:txBody>
      </p:sp>
      <p:sp>
        <p:nvSpPr>
          <p:cNvPr id="3" name="Slide Number Placeholder 2"/>
          <p:cNvSpPr>
            <a:spLocks noGrp="1"/>
          </p:cNvSpPr>
          <p:nvPr>
            <p:ph type="sldNum" sz="quarter" idx="12"/>
          </p:nvPr>
        </p:nvSpPr>
        <p:spPr/>
        <p:txBody>
          <a:bodyPr/>
          <a:lstStyle/>
          <a:p>
            <a:fld id="{19C8B1B4-9BDA-D443-B252-AF7BA5EE056C}" type="slidenum">
              <a:rPr lang="en-US" altLang="ja-JP" smtClean="0"/>
              <a:pPr/>
              <a:t>14</a:t>
            </a:fld>
            <a:endParaRPr lang="en-US" altLang="ja-JP"/>
          </a:p>
        </p:txBody>
      </p:sp>
      <p:pic>
        <p:nvPicPr>
          <p:cNvPr id="4" name="Picture 3"/>
          <p:cNvPicPr>
            <a:picLocks noChangeAspect="1"/>
          </p:cNvPicPr>
          <p:nvPr/>
        </p:nvPicPr>
        <p:blipFill>
          <a:blip r:embed="rId3"/>
          <a:stretch>
            <a:fillRect/>
          </a:stretch>
        </p:blipFill>
        <p:spPr>
          <a:xfrm>
            <a:off x="343428" y="256736"/>
            <a:ext cx="8457143" cy="5411136"/>
          </a:xfrm>
          <a:prstGeom prst="rect">
            <a:avLst/>
          </a:prstGeom>
          <a:ln w="28575">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148834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Text Box 2"/>
          <p:cNvSpPr txBox="1">
            <a:spLocks noChangeArrowheads="1"/>
          </p:cNvSpPr>
          <p:nvPr/>
        </p:nvSpPr>
        <p:spPr bwMode="auto">
          <a:xfrm>
            <a:off x="0" y="5697580"/>
            <a:ext cx="91440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cs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eaLnBrk="1" hangingPunct="1">
              <a:spcBef>
                <a:spcPct val="50000"/>
              </a:spcBef>
            </a:pPr>
            <a:r>
              <a:rPr lang="en-US" sz="2400" b="1" dirty="0">
                <a:ln>
                  <a:solidFill>
                    <a:schemeClr val="tx1"/>
                  </a:solidFill>
                </a:ln>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Acoustic (sodar) Low Level Wind Surveillance</a:t>
            </a:r>
          </a:p>
        </p:txBody>
      </p:sp>
      <p:sp>
        <p:nvSpPr>
          <p:cNvPr id="2" name="Date Placeholder 1"/>
          <p:cNvSpPr>
            <a:spLocks noGrp="1"/>
          </p:cNvSpPr>
          <p:nvPr>
            <p:ph type="dt" sz="half" idx="10"/>
          </p:nvPr>
        </p:nvSpPr>
        <p:spPr/>
        <p:txBody>
          <a:bodyPr/>
          <a:lstStyle/>
          <a:p>
            <a:fld id="{58F53DEB-DE32-4A6E-A213-BCF0826821C0}" type="datetime1">
              <a:rPr lang="en-US" altLang="ja-JP" smtClean="0"/>
              <a:t>3/20/2017</a:t>
            </a:fld>
            <a:endParaRPr lang="ja-JP" altLang="en-US"/>
          </a:p>
        </p:txBody>
      </p:sp>
      <p:sp>
        <p:nvSpPr>
          <p:cNvPr id="3" name="Slide Number Placeholder 2"/>
          <p:cNvSpPr>
            <a:spLocks noGrp="1"/>
          </p:cNvSpPr>
          <p:nvPr>
            <p:ph type="sldNum" sz="quarter" idx="12"/>
          </p:nvPr>
        </p:nvSpPr>
        <p:spPr/>
        <p:txBody>
          <a:bodyPr/>
          <a:lstStyle/>
          <a:p>
            <a:fld id="{19C8B1B4-9BDA-D443-B252-AF7BA5EE056C}" type="slidenum">
              <a:rPr lang="en-US" altLang="ja-JP" smtClean="0"/>
              <a:pPr/>
              <a:t>15</a:t>
            </a:fld>
            <a:endParaRPr lang="en-US" altLang="ja-JP"/>
          </a:p>
        </p:txBody>
      </p:sp>
      <p:pic>
        <p:nvPicPr>
          <p:cNvPr id="5" name="Picture 4"/>
          <p:cNvPicPr>
            <a:picLocks noChangeAspect="1"/>
          </p:cNvPicPr>
          <p:nvPr/>
        </p:nvPicPr>
        <p:blipFill>
          <a:blip r:embed="rId3"/>
          <a:stretch>
            <a:fillRect/>
          </a:stretch>
        </p:blipFill>
        <p:spPr>
          <a:xfrm>
            <a:off x="914400" y="347721"/>
            <a:ext cx="7315200" cy="5228947"/>
          </a:xfrm>
          <a:prstGeom prst="rect">
            <a:avLst/>
          </a:prstGeom>
          <a:ln w="28575">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2647340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ate Placeholder 12"/>
          <p:cNvSpPr>
            <a:spLocks noGrp="1"/>
          </p:cNvSpPr>
          <p:nvPr>
            <p:ph type="dt" sz="half" idx="10"/>
          </p:nvPr>
        </p:nvSpPr>
        <p:spPr/>
        <p:txBody>
          <a:bodyPr/>
          <a:lstStyle/>
          <a:p>
            <a:fld id="{DE0A5413-6102-4EE2-B62F-7D3BFA1AB945}" type="datetime1">
              <a:rPr lang="en-US" smtClean="0"/>
              <a:t>3/20/2017</a:t>
            </a:fld>
            <a:endParaRPr lang="en-US"/>
          </a:p>
        </p:txBody>
      </p:sp>
      <p:sp>
        <p:nvSpPr>
          <p:cNvPr id="15" name="Slide Number Placeholder 14"/>
          <p:cNvSpPr>
            <a:spLocks noGrp="1"/>
          </p:cNvSpPr>
          <p:nvPr>
            <p:ph type="sldNum" sz="quarter" idx="12"/>
          </p:nvPr>
        </p:nvSpPr>
        <p:spPr/>
        <p:txBody>
          <a:bodyPr/>
          <a:lstStyle/>
          <a:p>
            <a:fld id="{458CA9D5-8636-42FD-91F4-41FB5B5AB293}" type="slidenum">
              <a:rPr lang="en-US" smtClean="0"/>
              <a:pPr/>
              <a:t>16</a:t>
            </a:fld>
            <a:endParaRPr lang="en-US"/>
          </a:p>
        </p:txBody>
      </p:sp>
      <p:sp>
        <p:nvSpPr>
          <p:cNvPr id="4" name="TextBox 3"/>
          <p:cNvSpPr txBox="1"/>
          <p:nvPr/>
        </p:nvSpPr>
        <p:spPr>
          <a:xfrm>
            <a:off x="0" y="5600061"/>
            <a:ext cx="9144000" cy="461665"/>
          </a:xfrm>
          <a:prstGeom prst="rect">
            <a:avLst/>
          </a:prstGeom>
          <a:noFill/>
        </p:spPr>
        <p:txBody>
          <a:bodyPr wrap="square" rtlCol="0">
            <a:spAutoFit/>
          </a:bodyPr>
          <a:lstStyle/>
          <a:p>
            <a:pPr algn="ctr"/>
            <a:r>
              <a:rPr lang="en-US" sz="2400" b="1" dirty="0">
                <a:ln>
                  <a:solidFill>
                    <a:schemeClr val="tx1"/>
                  </a:solidFill>
                </a:ln>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14-day MTP observations at San Francisco showing fog events</a:t>
            </a:r>
          </a:p>
        </p:txBody>
      </p:sp>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57200" y="304800"/>
            <a:ext cx="8229600" cy="5223804"/>
          </a:xfrm>
          <a:prstGeom prst="rect">
            <a:avLst/>
          </a:prstGeom>
          <a:ln w="28575">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7720466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idx="4294967295"/>
          </p:nvPr>
        </p:nvSpPr>
        <p:spPr>
          <a:xfrm>
            <a:off x="15536" y="533400"/>
            <a:ext cx="9144000" cy="1600200"/>
          </a:xfrm>
          <a:effectLst>
            <a:outerShdw blurRad="50800" dist="38100" dir="2700000" algn="tl" rotWithShape="0">
              <a:prstClr val="black">
                <a:alpha val="40000"/>
              </a:prstClr>
            </a:outerShdw>
          </a:effectLst>
        </p:spPr>
        <p:txBody>
          <a:bodyPr/>
          <a:lstStyle/>
          <a:p>
            <a:pPr eaLnBrk="1" hangingPunct="1">
              <a:lnSpc>
                <a:spcPct val="90000"/>
              </a:lnSpc>
            </a:pPr>
            <a:r>
              <a:rPr lang="en-US" altLang="ko-KR" sz="4800" b="1" dirty="0">
                <a:ln>
                  <a:solidFill>
                    <a:schemeClr val="tx1"/>
                  </a:solidFill>
                </a:ln>
                <a:solidFill>
                  <a:srgbClr val="0000CC"/>
                </a:solidFill>
                <a:latin typeface="Calibri" panose="020F0502020204030204" pitchFamily="34" charset="0"/>
                <a:ea typeface="Gulim" charset="0"/>
                <a:cs typeface="Calibri" panose="020F0502020204030204" pitchFamily="34" charset="0"/>
              </a:rPr>
              <a:t>Thunderstorm Risk Identification </a:t>
            </a:r>
            <a:br>
              <a:rPr lang="en-US" altLang="ko-KR" sz="4800" b="1" dirty="0">
                <a:ln>
                  <a:solidFill>
                    <a:schemeClr val="tx1"/>
                  </a:solidFill>
                </a:ln>
                <a:solidFill>
                  <a:srgbClr val="0000CC"/>
                </a:solidFill>
                <a:latin typeface="Calibri" panose="020F0502020204030204" pitchFamily="34" charset="0"/>
                <a:ea typeface="Gulim" charset="0"/>
                <a:cs typeface="Calibri" panose="020F0502020204030204" pitchFamily="34" charset="0"/>
              </a:rPr>
            </a:br>
            <a:r>
              <a:rPr lang="en-US" altLang="ko-KR" sz="4800" b="1" dirty="0">
                <a:ln>
                  <a:solidFill>
                    <a:schemeClr val="tx1"/>
                  </a:solidFill>
                </a:ln>
                <a:solidFill>
                  <a:srgbClr val="0000CC"/>
                </a:solidFill>
                <a:latin typeface="Calibri" panose="020F0502020204030204" pitchFamily="34" charset="0"/>
                <a:ea typeface="Gulim" charset="0"/>
                <a:cs typeface="Calibri" panose="020F0502020204030204" pitchFamily="34" charset="0"/>
              </a:rPr>
              <a:t>&gt;2-hr in Advance</a:t>
            </a:r>
            <a:endParaRPr lang="en-US" altLang="ja-JP" sz="4000" b="1" dirty="0">
              <a:ln>
                <a:solidFill>
                  <a:schemeClr val="tx1"/>
                </a:solidFill>
              </a:ln>
              <a:solidFill>
                <a:srgbClr val="0000CC"/>
              </a:solidFill>
              <a:latin typeface="Calibri" panose="020F0502020204030204" pitchFamily="34" charset="0"/>
              <a:ea typeface="ＭＳ Ｐゴシック" charset="0"/>
              <a:cs typeface="Calibri" panose="020F0502020204030204" pitchFamily="34" charset="0"/>
            </a:endParaRPr>
          </a:p>
        </p:txBody>
      </p:sp>
      <p:sp>
        <p:nvSpPr>
          <p:cNvPr id="41987" name="Rectangle 3"/>
          <p:cNvSpPr>
            <a:spLocks noChangeArrowheads="1"/>
          </p:cNvSpPr>
          <p:nvPr/>
        </p:nvSpPr>
        <p:spPr bwMode="auto">
          <a:xfrm>
            <a:off x="1120436" y="2209800"/>
            <a:ext cx="6934200" cy="3657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pPr marL="457200" indent="-457200" eaLnBrk="1" hangingPunct="1">
              <a:spcBef>
                <a:spcPct val="50000"/>
              </a:spcBef>
              <a:buClr>
                <a:srgbClr val="840D22"/>
              </a:buClr>
              <a:buFont typeface="Arial" panose="020B0604020202020204" pitchFamily="34" charset="0"/>
              <a:buChar char="•"/>
            </a:pPr>
            <a:r>
              <a:rPr lang="en-US" sz="2800" i="1" dirty="0">
                <a:ln w="19050">
                  <a:solidFill>
                    <a:schemeClr val="tx1"/>
                  </a:solidFill>
                </a:ln>
                <a:latin typeface="Calibri" panose="020F0502020204030204" pitchFamily="34" charset="0"/>
                <a:cs typeface="Calibri" panose="020F0502020204030204" pitchFamily="34" charset="0"/>
              </a:rPr>
              <a:t>“</a:t>
            </a:r>
            <a:r>
              <a:rPr lang="en-US" altLang="ja-JP" sz="2800" i="1" dirty="0">
                <a:ln w="19050">
                  <a:solidFill>
                    <a:schemeClr val="tx1"/>
                  </a:solidFill>
                </a:ln>
                <a:latin typeface="Calibri" panose="020F0502020204030204" pitchFamily="34" charset="0"/>
                <a:cs typeface="Calibri" panose="020F0502020204030204" pitchFamily="34" charset="0"/>
              </a:rPr>
              <a:t>…ground-based MWR observations can be used effectively to predict the occurrence of thunderstorms at least 2 h in advance.</a:t>
            </a:r>
            <a:r>
              <a:rPr lang="en-US" sz="2800" i="1" dirty="0">
                <a:ln w="19050">
                  <a:solidFill>
                    <a:schemeClr val="tx1"/>
                  </a:solidFill>
                </a:ln>
                <a:latin typeface="Calibri" panose="020F0502020204030204" pitchFamily="34" charset="0"/>
                <a:cs typeface="Calibri" panose="020F0502020204030204" pitchFamily="34" charset="0"/>
              </a:rPr>
              <a:t>”</a:t>
            </a:r>
            <a:br>
              <a:rPr lang="en-US" altLang="ja-JP" sz="2800" i="1" dirty="0">
                <a:ln w="19050">
                  <a:solidFill>
                    <a:schemeClr val="tx1"/>
                  </a:solidFill>
                </a:ln>
                <a:latin typeface="Calibri" panose="020F0502020204030204" pitchFamily="34" charset="0"/>
                <a:cs typeface="Calibri" panose="020F0502020204030204" pitchFamily="34" charset="0"/>
              </a:rPr>
            </a:br>
            <a:r>
              <a:rPr lang="en-US" altLang="ja-JP" sz="2800" dirty="0">
                <a:ln w="19050">
                  <a:solidFill>
                    <a:schemeClr val="tx1"/>
                  </a:solidFill>
                </a:ln>
                <a:latin typeface="Calibri" panose="020F0502020204030204" pitchFamily="34" charset="0"/>
                <a:cs typeface="Calibri" panose="020F0502020204030204" pitchFamily="34" charset="0"/>
              </a:rPr>
              <a:t>(Madhulatha et al, JGR, 2013)</a:t>
            </a:r>
          </a:p>
          <a:p>
            <a:pPr marL="457200" indent="-457200" eaLnBrk="1" hangingPunct="1">
              <a:spcBef>
                <a:spcPct val="50000"/>
              </a:spcBef>
              <a:buClr>
                <a:srgbClr val="840D22"/>
              </a:buClr>
              <a:buFont typeface="Arial" panose="020B0604020202020204" pitchFamily="34" charset="0"/>
              <a:buChar char="•"/>
            </a:pPr>
            <a:r>
              <a:rPr lang="en-US" altLang="ja-JP" sz="2800" dirty="0">
                <a:ln w="19050">
                  <a:solidFill>
                    <a:schemeClr val="tx1"/>
                  </a:solidFill>
                </a:ln>
                <a:latin typeface="Calibri" panose="020F0502020204030204" pitchFamily="34" charset="0"/>
                <a:cs typeface="Calibri" panose="020F0502020204030204" pitchFamily="34" charset="0"/>
              </a:rPr>
              <a:t>Thunderstorm risks include: Lightning, Hail, Rain, Gust Fronts, Turbulence, Wind Shear</a:t>
            </a:r>
          </a:p>
        </p:txBody>
      </p:sp>
      <p:sp>
        <p:nvSpPr>
          <p:cNvPr id="2" name="Date Placeholder 1"/>
          <p:cNvSpPr>
            <a:spLocks noGrp="1"/>
          </p:cNvSpPr>
          <p:nvPr>
            <p:ph type="dt" sz="half" idx="10"/>
          </p:nvPr>
        </p:nvSpPr>
        <p:spPr/>
        <p:txBody>
          <a:bodyPr/>
          <a:lstStyle/>
          <a:p>
            <a:fld id="{0D3F5CAE-74AA-4132-929F-96A0ED9753FF}" type="datetime1">
              <a:rPr lang="en-US" altLang="ja-JP" smtClean="0"/>
              <a:t>3/20/2017</a:t>
            </a:fld>
            <a:endParaRPr lang="ja-JP" altLang="en-US"/>
          </a:p>
        </p:txBody>
      </p:sp>
      <p:sp>
        <p:nvSpPr>
          <p:cNvPr id="3" name="Slide Number Placeholder 2"/>
          <p:cNvSpPr>
            <a:spLocks noGrp="1"/>
          </p:cNvSpPr>
          <p:nvPr>
            <p:ph type="sldNum" sz="quarter" idx="12"/>
          </p:nvPr>
        </p:nvSpPr>
        <p:spPr/>
        <p:txBody>
          <a:bodyPr/>
          <a:lstStyle/>
          <a:p>
            <a:fld id="{1D585D06-2F2D-074B-B15A-847964085311}" type="slidenum">
              <a:rPr lang="en-US" altLang="ja-JP" smtClean="0"/>
              <a:pPr/>
              <a:t>17</a:t>
            </a:fld>
            <a:endParaRPr lang="en-US" altLang="ja-JP"/>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Box 1"/>
          <p:cNvSpPr txBox="1">
            <a:spLocks noChangeArrowheads="1"/>
          </p:cNvSpPr>
          <p:nvPr/>
        </p:nvSpPr>
        <p:spPr bwMode="auto">
          <a:xfrm>
            <a:off x="0" y="5671268"/>
            <a:ext cx="9144000" cy="4247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Arial" charset="0"/>
                <a:ea typeface="ＭＳ Ｐゴシック" charset="0"/>
                <a:cs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eaLnBrk="1" hangingPunct="1">
              <a:lnSpc>
                <a:spcPct val="90000"/>
              </a:lnSpc>
            </a:pPr>
            <a:r>
              <a:rPr lang="en-US" altLang="ja-JP" sz="2400" b="1" dirty="0">
                <a:ln>
                  <a:solidFill>
                    <a:schemeClr val="tx1"/>
                  </a:solidFill>
                </a:ln>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MTP lightning alert &gt;2 hr in advance (Madhulatha et al, JGR, 2013) </a:t>
            </a:r>
          </a:p>
        </p:txBody>
      </p:sp>
      <p:pic>
        <p:nvPicPr>
          <p:cNvPr id="4403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1480" y="207025"/>
            <a:ext cx="8321040" cy="5369643"/>
          </a:xfrm>
          <a:prstGeom prst="rect">
            <a:avLst/>
          </a:prstGeom>
          <a:noFill/>
          <a:ln w="28575">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fld id="{52B5F67D-48CF-4BB1-9815-FDABF1C21131}" type="datetime1">
              <a:rPr lang="en-US" altLang="ja-JP" smtClean="0"/>
              <a:t>3/20/2017</a:t>
            </a:fld>
            <a:endParaRPr lang="ja-JP" altLang="en-US"/>
          </a:p>
        </p:txBody>
      </p:sp>
      <p:sp>
        <p:nvSpPr>
          <p:cNvPr id="3" name="Slide Number Placeholder 2"/>
          <p:cNvSpPr>
            <a:spLocks noGrp="1"/>
          </p:cNvSpPr>
          <p:nvPr>
            <p:ph type="sldNum" sz="quarter" idx="12"/>
          </p:nvPr>
        </p:nvSpPr>
        <p:spPr/>
        <p:txBody>
          <a:bodyPr/>
          <a:lstStyle/>
          <a:p>
            <a:fld id="{95495311-78B2-F544-BDF6-4C0AFB648604}" type="slidenum">
              <a:rPr lang="en-US" altLang="ja-JP" smtClean="0"/>
              <a:pPr/>
              <a:t>18</a:t>
            </a:fld>
            <a:endParaRPr lang="en-US" altLang="ja-JP"/>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ChangeArrowheads="1"/>
          </p:cNvSpPr>
          <p:nvPr/>
        </p:nvSpPr>
        <p:spPr bwMode="auto">
          <a:xfrm>
            <a:off x="1143000" y="2076450"/>
            <a:ext cx="7010400" cy="3967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eaLnBrk="1" hangingPunct="1">
              <a:lnSpc>
                <a:spcPct val="110000"/>
              </a:lnSpc>
              <a:spcBef>
                <a:spcPct val="40000"/>
              </a:spcBef>
              <a:buClr>
                <a:srgbClr val="D60093"/>
              </a:buClr>
              <a:buFont typeface="Wingdings" charset="0"/>
              <a:buChar char="§"/>
            </a:pPr>
            <a:endParaRPr lang="en-US" altLang="ja-JP" sz="2800"/>
          </a:p>
        </p:txBody>
      </p:sp>
      <p:sp>
        <p:nvSpPr>
          <p:cNvPr id="37892" name="Rectangle 3"/>
          <p:cNvSpPr>
            <a:spLocks noChangeArrowheads="1"/>
          </p:cNvSpPr>
          <p:nvPr/>
        </p:nvSpPr>
        <p:spPr bwMode="auto">
          <a:xfrm>
            <a:off x="704849" y="1523999"/>
            <a:ext cx="7734301" cy="4519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457200" indent="-457200" eaLnBrk="1" hangingPunct="1">
              <a:lnSpc>
                <a:spcPct val="90000"/>
              </a:lnSpc>
              <a:spcBef>
                <a:spcPts val="1800"/>
              </a:spcBef>
              <a:buClr>
                <a:srgbClr val="840D22"/>
              </a:buClr>
              <a:buSzPct val="110000"/>
              <a:buFont typeface="Arial" panose="020B0604020202020204" pitchFamily="34" charset="0"/>
              <a:buChar char="•"/>
            </a:pPr>
            <a:r>
              <a:rPr lang="en-US" altLang="ja-JP" sz="3200" dirty="0">
                <a:ln w="19050">
                  <a:solidFill>
                    <a:schemeClr val="tx1"/>
                  </a:solidFill>
                </a:ln>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Severe thunderstorms killed 22 and left millions without power for five days in Washington, DC </a:t>
            </a:r>
          </a:p>
          <a:p>
            <a:pPr marL="457200" indent="-457200" eaLnBrk="1" hangingPunct="1">
              <a:lnSpc>
                <a:spcPct val="90000"/>
              </a:lnSpc>
              <a:spcBef>
                <a:spcPts val="1800"/>
              </a:spcBef>
              <a:buClr>
                <a:srgbClr val="840D22"/>
              </a:buClr>
              <a:buSzPct val="110000"/>
              <a:buFont typeface="Arial" panose="020B0604020202020204" pitchFamily="34" charset="0"/>
              <a:buChar char="•"/>
            </a:pPr>
            <a:r>
              <a:rPr lang="en-US" sz="3200" dirty="0">
                <a:ln w="19050">
                  <a:solidFill>
                    <a:schemeClr val="tx1"/>
                  </a:solidFill>
                </a:ln>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Microwave Thermodynamic Profiler (MTP) observations and derived forecast indices</a:t>
            </a:r>
          </a:p>
          <a:p>
            <a:pPr marL="457200" indent="-457200" eaLnBrk="1" hangingPunct="1">
              <a:lnSpc>
                <a:spcPct val="90000"/>
              </a:lnSpc>
              <a:spcBef>
                <a:spcPts val="2400"/>
              </a:spcBef>
              <a:buClr>
                <a:srgbClr val="840D22"/>
              </a:buClr>
              <a:buSzPct val="110000"/>
              <a:buFont typeface="Arial" panose="020B0604020202020204" pitchFamily="34" charset="0"/>
              <a:buChar char="•"/>
            </a:pPr>
            <a:r>
              <a:rPr lang="en-US" altLang="ja-JP" sz="3200" dirty="0">
                <a:ln w="19050">
                  <a:solidFill>
                    <a:schemeClr val="tx1"/>
                  </a:solidFill>
                </a:ln>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MTP-derived Forecast Indices showed extremely unstable conditions and high wind risk 10 hours in advance</a:t>
            </a:r>
          </a:p>
        </p:txBody>
      </p:sp>
      <p:sp>
        <p:nvSpPr>
          <p:cNvPr id="2" name="Date Placeholder 1"/>
          <p:cNvSpPr>
            <a:spLocks noGrp="1"/>
          </p:cNvSpPr>
          <p:nvPr>
            <p:ph type="dt" sz="half" idx="10"/>
          </p:nvPr>
        </p:nvSpPr>
        <p:spPr/>
        <p:txBody>
          <a:bodyPr/>
          <a:lstStyle/>
          <a:p>
            <a:fld id="{FF4FA82E-3B52-4253-AB72-60D3EC571813}" type="datetime1">
              <a:rPr lang="en-US" altLang="ja-JP" smtClean="0"/>
              <a:t>3/20/2017</a:t>
            </a:fld>
            <a:endParaRPr lang="ja-JP" altLang="en-US"/>
          </a:p>
        </p:txBody>
      </p:sp>
      <p:sp>
        <p:nvSpPr>
          <p:cNvPr id="3" name="Slide Number Placeholder 2"/>
          <p:cNvSpPr>
            <a:spLocks noGrp="1"/>
          </p:cNvSpPr>
          <p:nvPr>
            <p:ph type="sldNum" sz="quarter" idx="12"/>
          </p:nvPr>
        </p:nvSpPr>
        <p:spPr/>
        <p:txBody>
          <a:bodyPr/>
          <a:lstStyle/>
          <a:p>
            <a:fld id="{1D585D06-2F2D-074B-B15A-847964085311}" type="slidenum">
              <a:rPr lang="en-US" altLang="ja-JP" smtClean="0"/>
              <a:pPr/>
              <a:t>19</a:t>
            </a:fld>
            <a:endParaRPr lang="en-US" altLang="ja-JP"/>
          </a:p>
        </p:txBody>
      </p:sp>
      <p:sp>
        <p:nvSpPr>
          <p:cNvPr id="8" name="Rectangle 2"/>
          <p:cNvSpPr txBox="1">
            <a:spLocks noChangeArrowheads="1"/>
          </p:cNvSpPr>
          <p:nvPr/>
        </p:nvSpPr>
        <p:spPr>
          <a:xfrm>
            <a:off x="0" y="495300"/>
            <a:ext cx="9143999" cy="800100"/>
          </a:xfrm>
          <a:prstGeom prst="rect">
            <a:avLst/>
          </a:prstGeom>
          <a:effectLst>
            <a:outerShdw blurRad="50800" dist="38100" dir="2700000" algn="tl" rotWithShape="0">
              <a:prstClr val="black">
                <a:alpha val="40000"/>
              </a:prstClr>
            </a:outerShdw>
          </a:effectLst>
          <a:extLst/>
        </p:spPr>
        <p:txBody>
          <a:bodyPr/>
          <a:lstStyle>
            <a:lvl1pPr algn="ctr" rtl="0" eaLnBrk="0" fontAlgn="base" hangingPunct="0">
              <a:spcBef>
                <a:spcPct val="0"/>
              </a:spcBef>
              <a:spcAft>
                <a:spcPct val="0"/>
              </a:spcAft>
              <a:defRPr sz="4400">
                <a:solidFill>
                  <a:schemeClr val="tx2"/>
                </a:solidFill>
                <a:latin typeface="+mj-lt"/>
                <a:ea typeface="ＭＳ Ｐゴシック" panose="020B0600070205080204" pitchFamily="34" charset="-128"/>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panose="020B0600070205080204" pitchFamily="34" charset="-128"/>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panose="020B0600070205080204" pitchFamily="34" charset="-128"/>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panose="020B0600070205080204" pitchFamily="34" charset="-128"/>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panose="020B0600070205080204" pitchFamily="34" charset="-128"/>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a:lstStyle>
          <a:p>
            <a:pPr eaLnBrk="1" hangingPunct="1">
              <a:defRPr/>
            </a:pPr>
            <a:r>
              <a:rPr lang="en-US" sz="4800" b="1" dirty="0">
                <a:ln>
                  <a:solidFill>
                    <a:schemeClr val="tx1"/>
                  </a:solidFill>
                </a:ln>
                <a:solidFill>
                  <a:srgbClr val="0000CC"/>
                </a:solidFill>
                <a:latin typeface="Calibri" panose="020F0502020204030204" pitchFamily="34" charset="0"/>
                <a:ea typeface="굴림" charset="0"/>
                <a:cs typeface="Calibri" panose="020F0502020204030204" pitchFamily="34" charset="0"/>
              </a:rPr>
              <a:t>Severe Storm Precursors</a:t>
            </a:r>
            <a:endParaRPr lang="en-US" sz="4800" b="1" kern="0" dirty="0">
              <a:ln>
                <a:solidFill>
                  <a:schemeClr val="tx1"/>
                </a:solidFill>
              </a:ln>
              <a:solidFill>
                <a:srgbClr val="0000CC"/>
              </a:solidFill>
              <a:latin typeface="Calibri" panose="020F0502020204030204" pitchFamily="34" charset="0"/>
              <a:ea typeface="+mj-ea"/>
              <a:cs typeface="Calibri" panose="020F0502020204030204" pitchFamily="34" charset="0"/>
            </a:endParaRPr>
          </a:p>
        </p:txBody>
      </p:sp>
    </p:spTree>
    <p:extLst>
      <p:ext uri="{BB962C8B-B14F-4D97-AF65-F5344CB8AC3E}">
        <p14:creationId xmlns:p14="http://schemas.microsoft.com/office/powerpoint/2010/main" val="4283994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0" y="607397"/>
            <a:ext cx="9144000" cy="4955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a:spAutoFit/>
          </a:bodyPr>
          <a:lstStyle>
            <a:lvl1pPr>
              <a:defRPr sz="3200">
                <a:solidFill>
                  <a:schemeClr val="tx1"/>
                </a:solidFill>
                <a:latin typeface="Arial" charset="0"/>
                <a:ea typeface="ＭＳ Ｐゴシック" charset="0"/>
                <a:cs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a:spcAft>
                <a:spcPts val="600"/>
              </a:spcAft>
            </a:pPr>
            <a:r>
              <a:rPr lang="en-US" sz="2000" b="1" dirty="0">
                <a:effectLst>
                  <a:outerShdw blurRad="50800" dist="38100" dir="2700000" algn="tl" rotWithShape="0">
                    <a:prstClr val="black">
                      <a:alpha val="40000"/>
                    </a:prstClr>
                  </a:outerShdw>
                </a:effectLst>
              </a:rPr>
              <a:t>R. Ware</a:t>
            </a:r>
            <a:r>
              <a:rPr lang="en-US" sz="2000" b="1" baseline="30000" dirty="0">
                <a:effectLst>
                  <a:outerShdw blurRad="50800" dist="38100" dir="2700000" algn="tl" rotWithShape="0">
                    <a:prstClr val="black">
                      <a:alpha val="40000"/>
                    </a:prstClr>
                  </a:outerShdw>
                </a:effectLst>
              </a:rPr>
              <a:t>1,2</a:t>
            </a:r>
            <a:r>
              <a:rPr lang="en-US" sz="2000" b="1" dirty="0">
                <a:effectLst>
                  <a:outerShdw blurRad="50800" dist="38100" dir="2700000" algn="tl" rotWithShape="0">
                    <a:prstClr val="black">
                      <a:alpha val="40000"/>
                    </a:prstClr>
                  </a:outerShdw>
                </a:effectLst>
              </a:rPr>
              <a:t>, R. Baxter</a:t>
            </a:r>
            <a:r>
              <a:rPr lang="en-US" sz="2000" b="1" baseline="30000" dirty="0">
                <a:effectLst>
                  <a:outerShdw blurRad="50800" dist="38100" dir="2700000" algn="tl" rotWithShape="0">
                    <a:prstClr val="black">
                      <a:alpha val="40000"/>
                    </a:prstClr>
                  </a:outerShdw>
                </a:effectLst>
              </a:rPr>
              <a:t>4</a:t>
            </a:r>
            <a:r>
              <a:rPr lang="en-US" sz="2000" b="1" dirty="0">
                <a:effectLst>
                  <a:outerShdw blurRad="50800" dist="38100" dir="2700000" algn="tl" rotWithShape="0">
                    <a:prstClr val="black">
                      <a:alpha val="40000"/>
                    </a:prstClr>
                  </a:outerShdw>
                </a:effectLst>
              </a:rPr>
              <a:t>, L. Blanchette</a:t>
            </a:r>
            <a:r>
              <a:rPr lang="en-US" sz="2000" b="1" baseline="30000" dirty="0">
                <a:effectLst>
                  <a:outerShdw blurRad="50800" dist="38100" dir="2700000" algn="tl" rotWithShape="0">
                    <a:prstClr val="black">
                      <a:alpha val="40000"/>
                    </a:prstClr>
                  </a:outerShdw>
                </a:effectLst>
              </a:rPr>
              <a:t>1</a:t>
            </a:r>
            <a:r>
              <a:rPr lang="en-US" sz="2000" b="1" dirty="0">
                <a:effectLst>
                  <a:outerShdw blurRad="50800" dist="38100" dir="2700000" algn="tl" rotWithShape="0">
                    <a:prstClr val="black">
                      <a:alpha val="40000"/>
                    </a:prstClr>
                  </a:outerShdw>
                </a:effectLst>
              </a:rPr>
              <a:t>, D. Berchoff</a:t>
            </a:r>
            <a:r>
              <a:rPr lang="en-US" sz="2000" b="1" baseline="30000" dirty="0">
                <a:effectLst>
                  <a:outerShdw blurRad="50800" dist="38100" dir="2700000" algn="tl" rotWithShape="0">
                    <a:prstClr val="black">
                      <a:alpha val="40000"/>
                    </a:prstClr>
                  </a:outerShdw>
                </a:effectLst>
              </a:rPr>
              <a:t>5,6</a:t>
            </a:r>
            <a:r>
              <a:rPr lang="en-US" sz="2000" b="1" dirty="0">
                <a:effectLst>
                  <a:outerShdw blurRad="50800" dist="38100" dir="2700000" algn="tl" rotWithShape="0">
                    <a:prstClr val="black">
                      <a:alpha val="40000"/>
                    </a:prstClr>
                  </a:outerShdw>
                </a:effectLst>
              </a:rPr>
              <a:t>, J. Brotzge</a:t>
            </a:r>
            <a:r>
              <a:rPr lang="en-US" sz="2000" b="1" baseline="30000" dirty="0">
                <a:effectLst>
                  <a:outerShdw blurRad="50800" dist="38100" dir="2700000" algn="tl" rotWithShape="0">
                    <a:prstClr val="black">
                      <a:alpha val="40000"/>
                    </a:prstClr>
                  </a:outerShdw>
                </a:effectLst>
              </a:rPr>
              <a:t>3</a:t>
            </a:r>
            <a:endParaRPr lang="en-US" sz="2000" b="1" dirty="0">
              <a:effectLst>
                <a:outerShdw blurRad="50800" dist="38100" dir="2700000" algn="tl" rotWithShape="0">
                  <a:prstClr val="black">
                    <a:alpha val="40000"/>
                  </a:prstClr>
                </a:outerShdw>
              </a:effectLst>
            </a:endParaRPr>
          </a:p>
          <a:p>
            <a:pPr algn="ctr">
              <a:spcAft>
                <a:spcPts val="600"/>
              </a:spcAft>
            </a:pPr>
            <a:r>
              <a:rPr lang="en-US" sz="2000" b="1" dirty="0">
                <a:effectLst>
                  <a:outerShdw blurRad="50800" dist="38100" dir="2700000" algn="tl" rotWithShape="0">
                    <a:prstClr val="black">
                      <a:alpha val="40000"/>
                    </a:prstClr>
                  </a:outerShdw>
                </a:effectLst>
              </a:rPr>
              <a:t>W. Conway</a:t>
            </a:r>
            <a:r>
              <a:rPr lang="en-US" sz="2000" b="1" baseline="30000" dirty="0">
                <a:effectLst>
                  <a:outerShdw blurRad="50800" dist="38100" dir="2700000" algn="tl" rotWithShape="0">
                    <a:prstClr val="black">
                      <a:alpha val="40000"/>
                    </a:prstClr>
                  </a:outerShdw>
                </a:effectLst>
              </a:rPr>
              <a:t>8</a:t>
            </a:r>
            <a:r>
              <a:rPr lang="en-US" sz="2000" b="1" dirty="0">
                <a:effectLst>
                  <a:outerShdw blurRad="50800" dist="38100" dir="2700000" algn="tl" rotWithShape="0">
                    <a:prstClr val="black">
                      <a:alpha val="40000"/>
                    </a:prstClr>
                  </a:outerShdw>
                </a:effectLst>
              </a:rPr>
              <a:t>, P. DeCola</a:t>
            </a:r>
            <a:r>
              <a:rPr lang="en-US" sz="2000" b="1" baseline="30000" dirty="0">
                <a:effectLst>
                  <a:outerShdw blurRad="50800" dist="38100" dir="2700000" algn="tl" rotWithShape="0">
                    <a:prstClr val="black">
                      <a:alpha val="40000"/>
                    </a:prstClr>
                  </a:outerShdw>
                </a:effectLst>
              </a:rPr>
              <a:t>9</a:t>
            </a:r>
            <a:r>
              <a:rPr lang="en-US" sz="2000" b="1" dirty="0">
                <a:effectLst>
                  <a:outerShdw blurRad="50800" dist="38100" dir="2700000" algn="tl" rotWithShape="0">
                    <a:prstClr val="black">
                      <a:alpha val="40000"/>
                    </a:prstClr>
                  </a:outerShdw>
                </a:effectLst>
              </a:rPr>
              <a:t>, J. Freedman</a:t>
            </a:r>
            <a:r>
              <a:rPr lang="en-US" sz="2000" b="1" baseline="30000" dirty="0">
                <a:effectLst>
                  <a:outerShdw blurRad="50800" dist="38100" dir="2700000" algn="tl" rotWithShape="0">
                    <a:prstClr val="black">
                      <a:alpha val="40000"/>
                    </a:prstClr>
                  </a:outerShdw>
                </a:effectLst>
              </a:rPr>
              <a:t>3</a:t>
            </a:r>
            <a:r>
              <a:rPr lang="en-US" sz="2000" b="1" dirty="0">
                <a:effectLst>
                  <a:outerShdw blurRad="50800" dist="38100" dir="2700000" algn="tl" rotWithShape="0">
                    <a:prstClr val="black">
                      <a:alpha val="40000"/>
                    </a:prstClr>
                  </a:outerShdw>
                </a:effectLst>
              </a:rPr>
              <a:t>, N. Gasperoni</a:t>
            </a:r>
            <a:r>
              <a:rPr lang="en-US" sz="2000" b="1" baseline="30000" dirty="0">
                <a:effectLst>
                  <a:outerShdw blurRad="50800" dist="38100" dir="2700000" algn="tl" rotWithShape="0">
                    <a:prstClr val="black">
                      <a:alpha val="40000"/>
                    </a:prstClr>
                  </a:outerShdw>
                </a:effectLst>
              </a:rPr>
              <a:t>7</a:t>
            </a:r>
            <a:r>
              <a:rPr lang="en-US" sz="2000" b="1" dirty="0">
                <a:effectLst>
                  <a:outerShdw blurRad="50800" dist="38100" dir="2700000" algn="tl" rotWithShape="0">
                    <a:prstClr val="black">
                      <a:alpha val="40000"/>
                    </a:prstClr>
                  </a:outerShdw>
                </a:effectLst>
              </a:rPr>
              <a:t>, E. Lau</a:t>
            </a:r>
            <a:r>
              <a:rPr lang="en-US" sz="2000" b="1" baseline="30000" dirty="0">
                <a:effectLst>
                  <a:outerShdw blurRad="50800" dist="38100" dir="2700000" algn="tl" rotWithShape="0">
                    <a:prstClr val="black">
                      <a:alpha val="40000"/>
                    </a:prstClr>
                  </a:outerShdw>
                </a:effectLst>
              </a:rPr>
              <a:t>1</a:t>
            </a:r>
            <a:r>
              <a:rPr lang="en-US" sz="2000" b="1" dirty="0">
                <a:effectLst>
                  <a:outerShdw blurRad="50800" dist="38100" dir="2700000" algn="tl" rotWithShape="0">
                    <a:prstClr val="black">
                      <a:alpha val="40000"/>
                    </a:prstClr>
                  </a:outerShdw>
                </a:effectLst>
              </a:rPr>
              <a:t> </a:t>
            </a:r>
          </a:p>
          <a:p>
            <a:pPr algn="ctr">
              <a:spcAft>
                <a:spcPts val="600"/>
              </a:spcAft>
            </a:pPr>
            <a:r>
              <a:rPr lang="en-US" sz="2000" b="1" dirty="0">
                <a:effectLst>
                  <a:outerShdw blurRad="50800" dist="38100" dir="2700000" algn="tl" rotWithShape="0">
                    <a:prstClr val="black">
                      <a:alpha val="40000"/>
                    </a:prstClr>
                  </a:outerShdw>
                </a:effectLst>
              </a:rPr>
              <a:t>D. Holland</a:t>
            </a:r>
            <a:r>
              <a:rPr lang="en-US" sz="2000" b="1" baseline="30000" dirty="0">
                <a:effectLst>
                  <a:outerShdw blurRad="50800" dist="38100" dir="2700000" algn="tl" rotWithShape="0">
                    <a:prstClr val="black">
                      <a:alpha val="40000"/>
                    </a:prstClr>
                  </a:outerShdw>
                </a:effectLst>
              </a:rPr>
              <a:t>10</a:t>
            </a:r>
            <a:r>
              <a:rPr lang="en-US" sz="2000" b="1" dirty="0">
                <a:effectLst>
                  <a:outerShdw blurRad="50800" dist="38100" dir="2700000" algn="tl" rotWithShape="0">
                    <a:prstClr val="black">
                      <a:alpha val="40000"/>
                    </a:prstClr>
                  </a:outerShdw>
                </a:effectLst>
              </a:rPr>
              <a:t>, K. Knupp</a:t>
            </a:r>
            <a:r>
              <a:rPr lang="en-US" sz="2000" b="1" baseline="30000" dirty="0">
                <a:effectLst>
                  <a:outerShdw blurRad="50800" dist="38100" dir="2700000" algn="tl" rotWithShape="0">
                    <a:prstClr val="black">
                      <a:alpha val="40000"/>
                    </a:prstClr>
                  </a:outerShdw>
                </a:effectLst>
              </a:rPr>
              <a:t>11</a:t>
            </a:r>
            <a:r>
              <a:rPr lang="en-US" sz="2000" b="1" dirty="0">
                <a:effectLst>
                  <a:outerShdw blurRad="50800" dist="38100" dir="2700000" algn="tl" rotWithShape="0">
                    <a:prstClr val="black">
                      <a:alpha val="40000"/>
                    </a:prstClr>
                  </a:outerShdw>
                </a:effectLst>
              </a:rPr>
              <a:t>, C. MacDonald</a:t>
            </a:r>
            <a:r>
              <a:rPr lang="en-US" sz="2000" b="1" baseline="30000" dirty="0">
                <a:effectLst>
                  <a:outerShdw blurRad="50800" dist="38100" dir="2700000" algn="tl" rotWithShape="0">
                    <a:prstClr val="black">
                      <a:alpha val="40000"/>
                    </a:prstClr>
                  </a:outerShdw>
                </a:effectLst>
              </a:rPr>
              <a:t>12</a:t>
            </a:r>
            <a:r>
              <a:rPr lang="en-US" sz="2000" b="1" dirty="0">
                <a:effectLst>
                  <a:outerShdw blurRad="50800" dist="38100" dir="2700000" algn="tl" rotWithShape="0">
                    <a:prstClr val="black">
                      <a:alpha val="40000"/>
                    </a:prstClr>
                  </a:outerShdw>
                </a:effectLst>
              </a:rPr>
              <a:t>, J. Manobianco</a:t>
            </a:r>
            <a:r>
              <a:rPr lang="en-US" sz="2000" b="1" baseline="30000" dirty="0">
                <a:effectLst>
                  <a:outerShdw blurRad="50800" dist="38100" dir="2700000" algn="tl" rotWithShape="0">
                    <a:prstClr val="black">
                      <a:alpha val="40000"/>
                    </a:prstClr>
                  </a:outerShdw>
                </a:effectLst>
              </a:rPr>
              <a:t>5,6</a:t>
            </a:r>
            <a:r>
              <a:rPr lang="en-US" sz="2000" b="1" dirty="0">
                <a:effectLst>
                  <a:outerShdw blurRad="50800" dist="38100" dir="2700000" algn="tl" rotWithShape="0">
                    <a:prstClr val="black">
                      <a:alpha val="40000"/>
                    </a:prstClr>
                  </a:outerShdw>
                </a:effectLst>
              </a:rPr>
              <a:t> </a:t>
            </a:r>
          </a:p>
          <a:p>
            <a:pPr algn="ctr">
              <a:spcAft>
                <a:spcPts val="600"/>
              </a:spcAft>
            </a:pPr>
            <a:r>
              <a:rPr lang="en-US" sz="2000" b="1" dirty="0">
                <a:effectLst>
                  <a:outerShdw blurRad="50800" dist="38100" dir="2700000" algn="tl" rotWithShape="0">
                    <a:prstClr val="black">
                      <a:alpha val="40000"/>
                    </a:prstClr>
                  </a:outerShdw>
                </a:effectLst>
              </a:rPr>
              <a:t>S. McLaughlin</a:t>
            </a:r>
            <a:r>
              <a:rPr lang="en-US" sz="2000" b="1" baseline="30000" dirty="0">
                <a:effectLst>
                  <a:outerShdw blurRad="50800" dist="38100" dir="2700000" algn="tl" rotWithShape="0">
                    <a:prstClr val="black">
                      <a:alpha val="40000"/>
                    </a:prstClr>
                  </a:outerShdw>
                </a:effectLst>
              </a:rPr>
              <a:t>1</a:t>
            </a:r>
            <a:r>
              <a:rPr lang="en-US" sz="2000" b="1" dirty="0">
                <a:effectLst>
                  <a:outerShdw blurRad="50800" dist="38100" dir="2700000" algn="tl" rotWithShape="0">
                    <a:prstClr val="black">
                      <a:alpha val="40000"/>
                    </a:prstClr>
                  </a:outerShdw>
                </a:effectLst>
              </a:rPr>
              <a:t>, K. Reed</a:t>
            </a:r>
            <a:r>
              <a:rPr lang="en-US" sz="2000" b="1" baseline="30000" dirty="0">
                <a:effectLst>
                  <a:outerShdw blurRad="50800" dist="38100" dir="2700000" algn="tl" rotWithShape="0">
                    <a:prstClr val="black">
                      <a:alpha val="40000"/>
                    </a:prstClr>
                  </a:outerShdw>
                </a:effectLst>
              </a:rPr>
              <a:t>1,2</a:t>
            </a:r>
            <a:r>
              <a:rPr lang="en-US" sz="2000" b="1" dirty="0">
                <a:effectLst>
                  <a:outerShdw blurRad="50800" dist="38100" dir="2700000" algn="tl" rotWithShape="0">
                    <a:prstClr val="black">
                      <a:alpha val="40000"/>
                    </a:prstClr>
                  </a:outerShdw>
                </a:effectLst>
              </a:rPr>
              <a:t>, P. Roller</a:t>
            </a:r>
            <a:r>
              <a:rPr lang="en-US" sz="2000" b="1" baseline="30000" dirty="0">
                <a:effectLst>
                  <a:outerShdw blurRad="50800" dist="38100" dir="2700000" algn="tl" rotWithShape="0">
                    <a:prstClr val="black">
                      <a:alpha val="40000"/>
                    </a:prstClr>
                  </a:outerShdw>
                </a:effectLst>
              </a:rPr>
              <a:t>13</a:t>
            </a:r>
            <a:r>
              <a:rPr lang="en-US" sz="2000" b="1" dirty="0">
                <a:effectLst>
                  <a:outerShdw blurRad="50800" dist="38100" dir="2700000" algn="tl" rotWithShape="0">
                    <a:prstClr val="black">
                      <a:alpha val="40000"/>
                    </a:prstClr>
                  </a:outerShdw>
                </a:effectLst>
              </a:rPr>
              <a:t>, N. Sette</a:t>
            </a:r>
            <a:r>
              <a:rPr lang="en-US" sz="2000" b="1" baseline="30000" dirty="0">
                <a:effectLst>
                  <a:outerShdw blurRad="50800" dist="38100" dir="2700000" algn="tl" rotWithShape="0">
                    <a:prstClr val="black">
                      <a:alpha val="40000"/>
                    </a:prstClr>
                  </a:outerShdw>
                </a:effectLst>
              </a:rPr>
              <a:t>13</a:t>
            </a:r>
            <a:r>
              <a:rPr lang="en-US" sz="2000" b="1" dirty="0">
                <a:effectLst>
                  <a:outerShdw blurRad="50800" dist="38100" dir="2700000" algn="tl" rotWithShape="0">
                    <a:prstClr val="black">
                      <a:alpha val="40000"/>
                    </a:prstClr>
                  </a:outerShdw>
                </a:effectLst>
              </a:rPr>
              <a:t>, S. Vanderburg</a:t>
            </a:r>
            <a:r>
              <a:rPr lang="en-US" sz="2000" b="1" baseline="30000" dirty="0">
                <a:effectLst>
                  <a:outerShdw blurRad="50800" dist="38100" dir="2700000" algn="tl" rotWithShape="0">
                    <a:prstClr val="black">
                      <a:alpha val="40000"/>
                    </a:prstClr>
                  </a:outerShdw>
                </a:effectLst>
              </a:rPr>
              <a:t>14</a:t>
            </a:r>
            <a:r>
              <a:rPr lang="en-US" sz="2000" b="1" dirty="0">
                <a:effectLst>
                  <a:outerShdw blurRad="50800" dist="38100" dir="2700000" algn="tl" rotWithShape="0">
                    <a:prstClr val="black">
                      <a:alpha val="40000"/>
                    </a:prstClr>
                  </a:outerShdw>
                </a:effectLst>
              </a:rPr>
              <a:t> </a:t>
            </a:r>
          </a:p>
          <a:p>
            <a:pPr algn="ctr">
              <a:spcAft>
                <a:spcPts val="600"/>
              </a:spcAft>
            </a:pPr>
            <a:r>
              <a:rPr lang="en-US" sz="2000" b="1" dirty="0">
                <a:effectLst>
                  <a:outerShdw blurRad="50800" dist="38100" dir="2700000" algn="tl" rotWithShape="0">
                    <a:prstClr val="black">
                      <a:alpha val="40000"/>
                    </a:prstClr>
                  </a:outerShdw>
                </a:effectLst>
              </a:rPr>
              <a:t>A. Venkataramani</a:t>
            </a:r>
            <a:r>
              <a:rPr lang="en-US" sz="2000" b="1" baseline="30000" dirty="0">
                <a:effectLst>
                  <a:outerShdw blurRad="50800" dist="38100" dir="2700000" algn="tl" rotWithShape="0">
                    <a:prstClr val="black">
                      <a:alpha val="40000"/>
                    </a:prstClr>
                  </a:outerShdw>
                </a:effectLst>
              </a:rPr>
              <a:t>5,16</a:t>
            </a:r>
            <a:r>
              <a:rPr lang="en-US" sz="2000" b="1" dirty="0">
                <a:effectLst>
                  <a:outerShdw blurRad="50800" dist="38100" dir="2700000" algn="tl" rotWithShape="0">
                    <a:prstClr val="black">
                      <a:alpha val="40000"/>
                    </a:prstClr>
                  </a:outerShdw>
                </a:effectLst>
              </a:rPr>
              <a:t>, D. Voytenko</a:t>
            </a:r>
            <a:r>
              <a:rPr lang="en-US" sz="2000" b="1" baseline="30000" dirty="0">
                <a:effectLst>
                  <a:outerShdw blurRad="50800" dist="38100" dir="2700000" algn="tl" rotWithShape="0">
                    <a:prstClr val="black">
                      <a:alpha val="40000"/>
                    </a:prstClr>
                  </a:outerShdw>
                </a:effectLst>
              </a:rPr>
              <a:t>10</a:t>
            </a:r>
            <a:r>
              <a:rPr lang="en-US" sz="2000" b="1" dirty="0">
                <a:effectLst>
                  <a:outerShdw blurRad="50800" dist="38100" dir="2700000" algn="tl" rotWithShape="0">
                    <a:prstClr val="black">
                      <a:alpha val="40000"/>
                    </a:prstClr>
                  </a:outerShdw>
                </a:effectLst>
              </a:rPr>
              <a:t>, P. Wiker</a:t>
            </a:r>
            <a:r>
              <a:rPr lang="en-US" sz="2000" b="1" baseline="30000" dirty="0">
                <a:effectLst>
                  <a:outerShdw blurRad="50800" dist="38100" dir="2700000" algn="tl" rotWithShape="0">
                    <a:prstClr val="black">
                      <a:alpha val="40000"/>
                    </a:prstClr>
                  </a:outerShdw>
                </a:effectLst>
              </a:rPr>
              <a:t>15</a:t>
            </a:r>
            <a:r>
              <a:rPr lang="en-US" sz="2000" b="1" dirty="0">
                <a:effectLst>
                  <a:outerShdw blurRad="50800" dist="38100" dir="2700000" algn="tl" rotWithShape="0">
                    <a:prstClr val="black">
                      <a:alpha val="40000"/>
                    </a:prstClr>
                  </a:outerShdw>
                </a:effectLst>
              </a:rPr>
              <a:t>, T. Wilfong</a:t>
            </a:r>
            <a:r>
              <a:rPr lang="en-US" sz="2000" b="1" baseline="30000" dirty="0">
                <a:effectLst>
                  <a:outerShdw blurRad="50800" dist="38100" dir="2700000" algn="tl" rotWithShape="0">
                    <a:prstClr val="black">
                      <a:alpha val="40000"/>
                    </a:prstClr>
                  </a:outerShdw>
                </a:effectLst>
              </a:rPr>
              <a:t>1</a:t>
            </a:r>
            <a:endParaRPr lang="en-US" sz="2000" b="1" dirty="0">
              <a:effectLst>
                <a:outerShdw blurRad="50800" dist="38100" dir="2700000" algn="tl" rotWithShape="0">
                  <a:prstClr val="black">
                    <a:alpha val="40000"/>
                  </a:prstClr>
                </a:outerShdw>
              </a:effectLst>
            </a:endParaRPr>
          </a:p>
          <a:p>
            <a:pPr algn="ctr"/>
            <a:endParaRPr lang="en-US" sz="1800" i="1" baseline="30000" dirty="0">
              <a:effectLst>
                <a:outerShdw blurRad="50800" dist="38100" dir="2700000" algn="tl" rotWithShape="0">
                  <a:prstClr val="black">
                    <a:alpha val="40000"/>
                  </a:prstClr>
                </a:outerShdw>
              </a:effectLst>
            </a:endParaRPr>
          </a:p>
          <a:p>
            <a:pPr algn="ctr"/>
            <a:endParaRPr lang="en-US" sz="1200" i="1" baseline="30000" dirty="0">
              <a:effectLst>
                <a:outerShdw blurRad="50800" dist="38100" dir="2700000" algn="tl" rotWithShape="0">
                  <a:prstClr val="black">
                    <a:alpha val="40000"/>
                  </a:prstClr>
                </a:outerShdw>
              </a:effectLst>
            </a:endParaRPr>
          </a:p>
          <a:p>
            <a:pPr algn="ctr">
              <a:spcAft>
                <a:spcPts val="600"/>
              </a:spcAft>
            </a:pPr>
            <a:r>
              <a:rPr lang="en-US" sz="1700" i="1" baseline="30000" dirty="0">
                <a:effectLst>
                  <a:outerShdw blurRad="50800" dist="38100" dir="2700000" algn="tl" rotWithShape="0">
                    <a:prstClr val="black">
                      <a:alpha val="40000"/>
                    </a:prstClr>
                  </a:outerShdw>
                </a:effectLst>
              </a:rPr>
              <a:t>1</a:t>
            </a:r>
            <a:r>
              <a:rPr lang="en-US" sz="1700" i="1" dirty="0">
                <a:effectLst>
                  <a:outerShdw blurRad="50800" dist="38100" dir="2700000" algn="tl" rotWithShape="0">
                    <a:prstClr val="black">
                      <a:alpha val="40000"/>
                    </a:prstClr>
                  </a:outerShdw>
                </a:effectLst>
              </a:rPr>
              <a:t>Radiometrics &amp; </a:t>
            </a:r>
            <a:r>
              <a:rPr lang="en-US" sz="1700" i="1" baseline="30000" dirty="0">
                <a:effectLst>
                  <a:outerShdw blurRad="50800" dist="38100" dir="2700000" algn="tl" rotWithShape="0">
                    <a:prstClr val="black">
                      <a:alpha val="40000"/>
                    </a:prstClr>
                  </a:outerShdw>
                </a:effectLst>
              </a:rPr>
              <a:t>2</a:t>
            </a:r>
            <a:r>
              <a:rPr lang="en-US" sz="1700" i="1" dirty="0">
                <a:effectLst>
                  <a:outerShdw blurRad="50800" dist="38100" dir="2700000" algn="tl" rotWithShape="0">
                    <a:prstClr val="black">
                      <a:alpha val="40000"/>
                    </a:prstClr>
                  </a:outerShdw>
                </a:effectLst>
              </a:rPr>
              <a:t>NCAR (Boulder, CO), </a:t>
            </a:r>
            <a:r>
              <a:rPr lang="en-US" sz="1700" i="1" baseline="30000" dirty="0">
                <a:effectLst>
                  <a:outerShdw blurRad="50800" dist="38100" dir="2700000" algn="tl" rotWithShape="0">
                    <a:prstClr val="black">
                      <a:alpha val="40000"/>
                    </a:prstClr>
                  </a:outerShdw>
                </a:effectLst>
              </a:rPr>
              <a:t>3</a:t>
            </a:r>
            <a:r>
              <a:rPr lang="en-US" sz="1700" i="1" dirty="0">
                <a:effectLst>
                  <a:outerShdw blurRad="50800" dist="38100" dir="2700000" algn="tl" rotWithShape="0">
                    <a:prstClr val="black">
                      <a:alpha val="40000"/>
                    </a:prstClr>
                  </a:outerShdw>
                </a:effectLst>
              </a:rPr>
              <a:t>State University of New York (Albany, NY) </a:t>
            </a:r>
          </a:p>
          <a:p>
            <a:pPr algn="ctr">
              <a:spcAft>
                <a:spcPts val="600"/>
              </a:spcAft>
            </a:pPr>
            <a:r>
              <a:rPr lang="en-US" sz="1700" i="1" baseline="30000" dirty="0">
                <a:effectLst>
                  <a:outerShdw blurRad="50800" dist="38100" dir="2700000" algn="tl" rotWithShape="0">
                    <a:prstClr val="black">
                      <a:alpha val="40000"/>
                    </a:prstClr>
                  </a:outerShdw>
                </a:effectLst>
              </a:rPr>
              <a:t>4</a:t>
            </a:r>
            <a:r>
              <a:rPr lang="en-US" sz="1700" i="1" dirty="0">
                <a:effectLst>
                  <a:outerShdw blurRad="50800" dist="38100" dir="2700000" algn="tl" rotWithShape="0">
                    <a:prstClr val="black">
                      <a:alpha val="40000"/>
                    </a:prstClr>
                  </a:outerShdw>
                </a:effectLst>
              </a:rPr>
              <a:t>T&amp;B Systems (Valencia, CA), </a:t>
            </a:r>
            <a:r>
              <a:rPr lang="en-US" sz="1700" i="1" baseline="30000" dirty="0">
                <a:effectLst>
                  <a:outerShdw blurRad="50800" dist="38100" dir="2700000" algn="tl" rotWithShape="0">
                    <a:prstClr val="black">
                      <a:alpha val="40000"/>
                    </a:prstClr>
                  </a:outerShdw>
                </a:effectLst>
              </a:rPr>
              <a:t>5</a:t>
            </a:r>
            <a:r>
              <a:rPr lang="en-US" sz="1700" i="1" dirty="0">
                <a:effectLst>
                  <a:outerShdw blurRad="50800" dist="38100" dir="2700000" algn="tl" rotWithShape="0">
                    <a:prstClr val="black">
                      <a:alpha val="40000"/>
                    </a:prstClr>
                  </a:outerShdw>
                </a:effectLst>
              </a:rPr>
              <a:t>TruWeather Solutions (Reston, VA)</a:t>
            </a:r>
          </a:p>
          <a:p>
            <a:pPr algn="ctr">
              <a:spcAft>
                <a:spcPts val="600"/>
              </a:spcAft>
            </a:pPr>
            <a:r>
              <a:rPr lang="en-US" sz="1700" i="1" baseline="30000" dirty="0">
                <a:effectLst>
                  <a:outerShdw blurRad="50800" dist="38100" dir="2700000" algn="tl" rotWithShape="0">
                    <a:prstClr val="black">
                      <a:alpha val="40000"/>
                    </a:prstClr>
                  </a:outerShdw>
                </a:effectLst>
              </a:rPr>
              <a:t>6</a:t>
            </a:r>
            <a:r>
              <a:rPr lang="en-US" sz="1700" i="1" dirty="0">
                <a:effectLst>
                  <a:outerShdw blurRad="50800" dist="38100" dir="2700000" algn="tl" rotWithShape="0">
                    <a:prstClr val="black">
                      <a:alpha val="40000"/>
                    </a:prstClr>
                  </a:outerShdw>
                </a:effectLst>
              </a:rPr>
              <a:t>TempoQuest (Las Vegas, NV), </a:t>
            </a:r>
            <a:r>
              <a:rPr lang="en-US" sz="1700" i="1" baseline="30000" dirty="0">
                <a:effectLst>
                  <a:outerShdw blurRad="50800" dist="38100" dir="2700000" algn="tl" rotWithShape="0">
                    <a:prstClr val="black">
                      <a:alpha val="40000"/>
                    </a:prstClr>
                  </a:outerShdw>
                </a:effectLst>
              </a:rPr>
              <a:t>7</a:t>
            </a:r>
            <a:r>
              <a:rPr lang="en-US" sz="1700" i="1" dirty="0">
                <a:effectLst>
                  <a:outerShdw blurRad="50800" dist="38100" dir="2700000" algn="tl" rotWithShape="0">
                    <a:prstClr val="black">
                      <a:alpha val="40000"/>
                    </a:prstClr>
                  </a:outerShdw>
                </a:effectLst>
              </a:rPr>
              <a:t>U. Oklahoma (Norman, OK) </a:t>
            </a:r>
          </a:p>
          <a:p>
            <a:pPr algn="ctr">
              <a:spcAft>
                <a:spcPts val="600"/>
              </a:spcAft>
            </a:pPr>
            <a:r>
              <a:rPr lang="en-US" sz="1700" i="1" baseline="30000" dirty="0">
                <a:effectLst>
                  <a:outerShdw blurRad="50800" dist="38100" dir="2700000" algn="tl" rotWithShape="0">
                    <a:prstClr val="black">
                      <a:alpha val="40000"/>
                    </a:prstClr>
                  </a:outerShdw>
                </a:effectLst>
              </a:rPr>
              <a:t>8</a:t>
            </a:r>
            <a:r>
              <a:rPr lang="en-US" sz="1700" i="1" dirty="0">
                <a:effectLst>
                  <a:outerShdw blurRad="50800" dist="38100" dir="2700000" algn="tl" rotWithShape="0">
                    <a:prstClr val="black">
                      <a:alpha val="40000"/>
                    </a:prstClr>
                  </a:outerShdw>
                </a:effectLst>
              </a:rPr>
              <a:t>Weather Decision Technologies (Norman, OK), </a:t>
            </a:r>
            <a:r>
              <a:rPr lang="en-US" sz="1700" i="1" baseline="30000" dirty="0">
                <a:effectLst>
                  <a:outerShdw blurRad="50800" dist="38100" dir="2700000" algn="tl" rotWithShape="0">
                    <a:prstClr val="black">
                      <a:alpha val="40000"/>
                    </a:prstClr>
                  </a:outerShdw>
                </a:effectLst>
              </a:rPr>
              <a:t>9</a:t>
            </a:r>
            <a:r>
              <a:rPr lang="en-US" sz="1700" i="1" dirty="0">
                <a:effectLst>
                  <a:outerShdw blurRad="50800" dist="38100" dir="2700000" algn="tl" rotWithShape="0">
                    <a:prstClr val="black">
                      <a:alpha val="40000"/>
                    </a:prstClr>
                  </a:outerShdw>
                </a:effectLst>
              </a:rPr>
              <a:t>Sigma Space (Lanham, MD)  </a:t>
            </a:r>
          </a:p>
          <a:p>
            <a:pPr algn="ctr">
              <a:spcAft>
                <a:spcPts val="600"/>
              </a:spcAft>
            </a:pPr>
            <a:r>
              <a:rPr lang="en-US" sz="1700" i="1" baseline="30000" dirty="0">
                <a:effectLst>
                  <a:outerShdw blurRad="50800" dist="38100" dir="2700000" algn="tl" rotWithShape="0">
                    <a:prstClr val="black">
                      <a:alpha val="40000"/>
                    </a:prstClr>
                  </a:outerShdw>
                </a:effectLst>
              </a:rPr>
              <a:t>10</a:t>
            </a:r>
            <a:r>
              <a:rPr lang="en-US" sz="1700" i="1" dirty="0">
                <a:effectLst>
                  <a:outerShdw blurRad="50800" dist="38100" dir="2700000" algn="tl" rotWithShape="0">
                    <a:prstClr val="black">
                      <a:alpha val="40000"/>
                    </a:prstClr>
                  </a:outerShdw>
                </a:effectLst>
              </a:rPr>
              <a:t>New York U. (New York, NY), </a:t>
            </a:r>
            <a:r>
              <a:rPr lang="en-US" sz="1700" i="1" baseline="30000" dirty="0">
                <a:effectLst>
                  <a:outerShdw blurRad="50800" dist="38100" dir="2700000" algn="tl" rotWithShape="0">
                    <a:prstClr val="black">
                      <a:alpha val="40000"/>
                    </a:prstClr>
                  </a:outerShdw>
                </a:effectLst>
              </a:rPr>
              <a:t>11</a:t>
            </a:r>
            <a:r>
              <a:rPr lang="en-US" sz="1700" i="1" dirty="0">
                <a:effectLst>
                  <a:outerShdw blurRad="50800" dist="38100" dir="2700000" algn="tl" rotWithShape="0">
                    <a:prstClr val="black">
                      <a:alpha val="40000"/>
                    </a:prstClr>
                  </a:outerShdw>
                </a:effectLst>
              </a:rPr>
              <a:t>U. Alabama (Huntsville, AL) </a:t>
            </a:r>
          </a:p>
          <a:p>
            <a:pPr algn="ctr">
              <a:spcAft>
                <a:spcPts val="600"/>
              </a:spcAft>
            </a:pPr>
            <a:r>
              <a:rPr lang="en-US" sz="1700" i="1" baseline="30000" dirty="0">
                <a:effectLst>
                  <a:outerShdw blurRad="50800" dist="38100" dir="2700000" algn="tl" rotWithShape="0">
                    <a:prstClr val="black">
                      <a:alpha val="40000"/>
                    </a:prstClr>
                  </a:outerShdw>
                </a:effectLst>
              </a:rPr>
              <a:t>12</a:t>
            </a:r>
            <a:r>
              <a:rPr lang="en-US" sz="1700" i="1" dirty="0">
                <a:effectLst>
                  <a:outerShdw blurRad="50800" dist="38100" dir="2700000" algn="tl" rotWithShape="0">
                    <a:prstClr val="black">
                      <a:alpha val="40000"/>
                    </a:prstClr>
                  </a:outerShdw>
                </a:effectLst>
              </a:rPr>
              <a:t>Sonoma Technology (Petaluma, CA), </a:t>
            </a:r>
            <a:r>
              <a:rPr lang="en-US" sz="1700" i="1" baseline="30000" dirty="0">
                <a:effectLst>
                  <a:outerShdw blurRad="50800" dist="38100" dir="2700000" algn="tl" rotWithShape="0">
                    <a:prstClr val="black">
                      <a:alpha val="40000"/>
                    </a:prstClr>
                  </a:outerShdw>
                </a:effectLst>
              </a:rPr>
              <a:t>13</a:t>
            </a:r>
            <a:r>
              <a:rPr lang="en-US" sz="1700" i="1" dirty="0">
                <a:effectLst>
                  <a:outerShdw blurRad="50800" dist="38100" dir="2700000" algn="tl" rotWithShape="0">
                    <a:prstClr val="black">
                      <a:alpha val="40000"/>
                    </a:prstClr>
                  </a:outerShdw>
                </a:effectLst>
              </a:rPr>
              <a:t>So. California Edison (Monrovia, CA) </a:t>
            </a:r>
          </a:p>
          <a:p>
            <a:pPr algn="ctr">
              <a:spcAft>
                <a:spcPts val="600"/>
              </a:spcAft>
            </a:pPr>
            <a:r>
              <a:rPr lang="en-US" sz="1700" i="1" baseline="30000" dirty="0">
                <a:effectLst>
                  <a:outerShdw blurRad="50800" dist="38100" dir="2700000" algn="tl" rotWithShape="0">
                    <a:prstClr val="black">
                      <a:alpha val="40000"/>
                    </a:prstClr>
                  </a:outerShdw>
                </a:effectLst>
              </a:rPr>
              <a:t>14</a:t>
            </a:r>
            <a:r>
              <a:rPr lang="en-US" sz="1700" i="1" dirty="0">
                <a:effectLst>
                  <a:outerShdw blurRad="50800" dist="38100" dir="2700000" algn="tl" rotWithShape="0">
                    <a:prstClr val="black">
                      <a:alpha val="40000"/>
                    </a:prstClr>
                  </a:outerShdw>
                </a:effectLst>
              </a:rPr>
              <a:t>San Diego Gas &amp; Electric (San Diego, CA)</a:t>
            </a:r>
          </a:p>
          <a:p>
            <a:pPr algn="ctr">
              <a:spcAft>
                <a:spcPts val="600"/>
              </a:spcAft>
            </a:pPr>
            <a:r>
              <a:rPr lang="en-US" sz="1700" i="1" baseline="30000" dirty="0">
                <a:effectLst>
                  <a:outerShdw blurRad="50800" dist="38100" dir="2700000" algn="tl" rotWithShape="0">
                    <a:prstClr val="black">
                      <a:alpha val="40000"/>
                    </a:prstClr>
                  </a:outerShdw>
                </a:effectLst>
              </a:rPr>
              <a:t>15</a:t>
            </a:r>
            <a:r>
              <a:rPr lang="en-US" sz="1700" i="1" dirty="0">
                <a:effectLst>
                  <a:outerShdw blurRad="50800" dist="38100" dir="2700000" algn="tl" rotWithShape="0">
                    <a:prstClr val="black">
                      <a:alpha val="40000"/>
                    </a:prstClr>
                  </a:outerShdw>
                </a:effectLst>
              </a:rPr>
              <a:t>Clark County Air Quality Dept. (Las Vegas, NV), </a:t>
            </a:r>
            <a:r>
              <a:rPr lang="en-US" sz="1700" i="1" baseline="30000" dirty="0">
                <a:effectLst>
                  <a:outerShdw blurRad="50800" dist="38100" dir="2700000" algn="tl" rotWithShape="0">
                    <a:prstClr val="black">
                      <a:alpha val="40000"/>
                    </a:prstClr>
                  </a:outerShdw>
                </a:effectLst>
              </a:rPr>
              <a:t>16</a:t>
            </a:r>
            <a:r>
              <a:rPr lang="en-US" sz="1700" i="1" dirty="0">
                <a:effectLst>
                  <a:outerShdw blurRad="50800" dist="38100" dir="2700000" algn="tl" rotWithShape="0">
                    <a:prstClr val="black">
                      <a:alpha val="40000"/>
                    </a:prstClr>
                  </a:outerShdw>
                </a:effectLst>
              </a:rPr>
              <a:t>U. Massachusetts (Amherst, MA)</a:t>
            </a:r>
          </a:p>
        </p:txBody>
      </p:sp>
      <p:sp>
        <p:nvSpPr>
          <p:cNvPr id="2" name="Date Placeholder 1"/>
          <p:cNvSpPr>
            <a:spLocks noGrp="1"/>
          </p:cNvSpPr>
          <p:nvPr>
            <p:ph type="dt" sz="half" idx="10"/>
          </p:nvPr>
        </p:nvSpPr>
        <p:spPr/>
        <p:txBody>
          <a:bodyPr/>
          <a:lstStyle/>
          <a:p>
            <a:fld id="{4D6B7D24-3858-4863-800B-E7EE23179CB9}" type="datetime1">
              <a:rPr lang="en-US" altLang="ja-JP" smtClean="0"/>
              <a:t>3/20/2017</a:t>
            </a:fld>
            <a:endParaRPr lang="ja-JP" altLang="en-US"/>
          </a:p>
        </p:txBody>
      </p:sp>
      <p:sp>
        <p:nvSpPr>
          <p:cNvPr id="3" name="Slide Number Placeholder 2"/>
          <p:cNvSpPr>
            <a:spLocks noGrp="1"/>
          </p:cNvSpPr>
          <p:nvPr>
            <p:ph type="sldNum" sz="quarter" idx="12"/>
          </p:nvPr>
        </p:nvSpPr>
        <p:spPr/>
        <p:txBody>
          <a:bodyPr/>
          <a:lstStyle/>
          <a:p>
            <a:fld id="{1D585D06-2F2D-074B-B15A-847964085311}" type="slidenum">
              <a:rPr lang="en-US" altLang="ja-JP" smtClean="0"/>
              <a:pPr/>
              <a:t>2</a:t>
            </a:fld>
            <a:endParaRPr lang="en-US" altLang="ja-JP"/>
          </a:p>
        </p:txBody>
      </p:sp>
    </p:spTree>
    <p:extLst>
      <p:ext uri="{BB962C8B-B14F-4D97-AF65-F5344CB8AC3E}">
        <p14:creationId xmlns:p14="http://schemas.microsoft.com/office/powerpoint/2010/main" val="4142823621"/>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Box 1"/>
          <p:cNvSpPr txBox="1">
            <a:spLocks noChangeArrowheads="1"/>
          </p:cNvSpPr>
          <p:nvPr/>
        </p:nvSpPr>
        <p:spPr bwMode="auto">
          <a:xfrm>
            <a:off x="15875" y="5386934"/>
            <a:ext cx="9112250" cy="7571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cs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eaLnBrk="1" hangingPunct="1">
              <a:lnSpc>
                <a:spcPct val="90000"/>
              </a:lnSpc>
            </a:pPr>
            <a:r>
              <a:rPr lang="en-US" altLang="ja-JP" sz="2400" b="1" dirty="0">
                <a:ln>
                  <a:solidFill>
                    <a:schemeClr val="tx1"/>
                  </a:solidFill>
                </a:ln>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MTP observations of severe thunderstorms that killed 22 </a:t>
            </a:r>
            <a:br>
              <a:rPr lang="en-US" altLang="ja-JP" sz="2400" b="1" dirty="0">
                <a:ln>
                  <a:solidFill>
                    <a:schemeClr val="tx1"/>
                  </a:solidFill>
                </a:ln>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br>
            <a:r>
              <a:rPr lang="en-US" altLang="ja-JP" sz="2400" b="1" dirty="0">
                <a:ln>
                  <a:solidFill>
                    <a:schemeClr val="tx1"/>
                  </a:solidFill>
                </a:ln>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and caused 5-day power outage in Washington, DC </a:t>
            </a:r>
          </a:p>
        </p:txBody>
      </p:sp>
      <p:pic>
        <p:nvPicPr>
          <p:cNvPr id="39939" name="Picture 3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65760" y="351983"/>
            <a:ext cx="8412480" cy="4919885"/>
          </a:xfrm>
          <a:prstGeom prst="rect">
            <a:avLst/>
          </a:prstGeom>
          <a:noFill/>
          <a:ln w="28575">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fld id="{8E42D975-91DC-4A58-A25B-7305753E08A9}" type="datetime1">
              <a:rPr lang="en-US" altLang="ja-JP" smtClean="0"/>
              <a:t>3/20/2017</a:t>
            </a:fld>
            <a:endParaRPr lang="ja-JP" altLang="en-US"/>
          </a:p>
        </p:txBody>
      </p:sp>
      <p:sp>
        <p:nvSpPr>
          <p:cNvPr id="3" name="Slide Number Placeholder 2"/>
          <p:cNvSpPr>
            <a:spLocks noGrp="1"/>
          </p:cNvSpPr>
          <p:nvPr>
            <p:ph type="sldNum" sz="quarter" idx="12"/>
          </p:nvPr>
        </p:nvSpPr>
        <p:spPr/>
        <p:txBody>
          <a:bodyPr/>
          <a:lstStyle/>
          <a:p>
            <a:fld id="{95495311-78B2-F544-BDF6-4C0AFB648604}" type="slidenum">
              <a:rPr lang="en-US" altLang="ja-JP" smtClean="0"/>
              <a:pPr/>
              <a:t>20</a:t>
            </a:fld>
            <a:endParaRPr lang="en-US" altLang="ja-JP"/>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0" y="90114"/>
            <a:ext cx="9144000" cy="16312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sz="3200">
                <a:solidFill>
                  <a:schemeClr val="tx1"/>
                </a:solidFill>
                <a:latin typeface="Arial" charset="0"/>
                <a:ea typeface="ＭＳ Ｐゴシック" charset="0"/>
                <a:cs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lvl="1" eaLnBrk="1" hangingPunct="1">
              <a:spcBef>
                <a:spcPts val="0"/>
              </a:spcBef>
            </a:pPr>
            <a:r>
              <a:rPr lang="en-US" sz="2000" b="1" dirty="0">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THE NATIONAL WEATHER SERVICE IN FORT WORTH HAS ISSUED A</a:t>
            </a:r>
            <a:br>
              <a:rPr lang="en-US" sz="2000" b="1" dirty="0">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br>
            <a:r>
              <a:rPr lang="en-US" sz="2000" b="1" dirty="0">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 </a:t>
            </a:r>
            <a:r>
              <a:rPr lang="en-US" sz="2000" b="1" dirty="0">
                <a:solidFill>
                  <a:srgbClr val="FF0000"/>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TORNADO WARNING</a:t>
            </a:r>
            <a:r>
              <a:rPr lang="en-US" sz="2000" b="1" dirty="0">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 FOR… CENTRAL DENTON COUNTY IN NORTH</a:t>
            </a:r>
          </a:p>
          <a:p>
            <a:pPr lvl="1" eaLnBrk="1" hangingPunct="1">
              <a:spcBef>
                <a:spcPts val="0"/>
              </a:spcBef>
            </a:pPr>
            <a:r>
              <a:rPr lang="en-US" sz="2000" b="1" dirty="0">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   CENTRAL TEXAS…</a:t>
            </a:r>
            <a:br>
              <a:rPr lang="en-US" sz="2000" b="1" dirty="0">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br>
            <a:r>
              <a:rPr lang="en-US" sz="2000" b="1" dirty="0">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 UNTIL 630 PM CDT 3 April 2014</a:t>
            </a:r>
            <a:br>
              <a:rPr lang="en-US" sz="2000" b="1" dirty="0">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br>
            <a:r>
              <a:rPr lang="en-US" sz="2000" b="1" dirty="0">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 THE TORNADO WILL BE NEAR… </a:t>
            </a:r>
            <a:r>
              <a:rPr lang="en-US" sz="2000" b="1" dirty="0">
                <a:solidFill>
                  <a:srgbClr val="FF0000"/>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DENTON </a:t>
            </a:r>
            <a:r>
              <a:rPr lang="en-US" sz="2000" b="1" dirty="0">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AROUND 605 PM CDT</a:t>
            </a:r>
          </a:p>
        </p:txBody>
      </p:sp>
      <p:grpSp>
        <p:nvGrpSpPr>
          <p:cNvPr id="5" name="Group 4"/>
          <p:cNvGrpSpPr/>
          <p:nvPr/>
        </p:nvGrpSpPr>
        <p:grpSpPr>
          <a:xfrm>
            <a:off x="161925" y="1828800"/>
            <a:ext cx="8831330" cy="4206240"/>
            <a:chOff x="161925" y="1828800"/>
            <a:chExt cx="8831330" cy="4206240"/>
          </a:xfrm>
        </p:grpSpPr>
        <p:pic>
          <p:nvPicPr>
            <p:cNvPr id="46084" name="Picture 3" descr="Baseball tornad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25" y="1828800"/>
              <a:ext cx="4195763" cy="4195762"/>
            </a:xfrm>
            <a:prstGeom prst="rect">
              <a:avLst/>
            </a:prstGeom>
            <a:noFill/>
            <a:ln w="28575">
              <a:solidFill>
                <a:schemeClr val="tx1"/>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6086" name="Picture 4" descr="Denton rada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5325" y="1828800"/>
              <a:ext cx="4487930" cy="2392929"/>
            </a:xfrm>
            <a:prstGeom prst="rect">
              <a:avLst/>
            </a:prstGeom>
            <a:noFill/>
            <a:ln w="28575">
              <a:solidFill>
                <a:schemeClr val="tx1"/>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46087" name="Group 8"/>
            <p:cNvGrpSpPr>
              <a:grpSpLocks noChangeAspect="1"/>
            </p:cNvGrpSpPr>
            <p:nvPr/>
          </p:nvGrpSpPr>
          <p:grpSpPr bwMode="auto">
            <a:xfrm>
              <a:off x="4505325" y="4351668"/>
              <a:ext cx="4484950" cy="1683372"/>
              <a:chOff x="2688" y="3072"/>
              <a:chExt cx="3010" cy="1153"/>
            </a:xfrm>
            <a:effectLst>
              <a:outerShdw blurRad="50800" dist="38100" dir="2700000" algn="tl" rotWithShape="0">
                <a:prstClr val="black">
                  <a:alpha val="40000"/>
                </a:prstClr>
              </a:outerShdw>
            </a:effectLst>
          </p:grpSpPr>
          <p:pic>
            <p:nvPicPr>
              <p:cNvPr id="46088" name="Picture 5" descr="Denton Hai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88" y="3072"/>
                <a:ext cx="864" cy="1152"/>
              </a:xfrm>
              <a:prstGeom prst="rect">
                <a:avLst/>
              </a:prstGeom>
              <a:noFill/>
              <a:ln w="28575">
                <a:solidFill>
                  <a:schemeClr val="tx1"/>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6089" name="Picture 7" descr="Denton Hail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48" y="3072"/>
                <a:ext cx="2050" cy="1153"/>
              </a:xfrm>
              <a:prstGeom prst="rect">
                <a:avLst/>
              </a:prstGeom>
              <a:noFill/>
              <a:ln w="28575">
                <a:solidFill>
                  <a:schemeClr val="tx1"/>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sp>
        <p:nvSpPr>
          <p:cNvPr id="2" name="Date Placeholder 1"/>
          <p:cNvSpPr>
            <a:spLocks noGrp="1"/>
          </p:cNvSpPr>
          <p:nvPr>
            <p:ph type="dt" sz="half" idx="10"/>
          </p:nvPr>
        </p:nvSpPr>
        <p:spPr/>
        <p:txBody>
          <a:bodyPr/>
          <a:lstStyle/>
          <a:p>
            <a:fld id="{5B969CF7-D8B0-4716-8202-3B245B4046D9}" type="datetime1">
              <a:rPr lang="en-US" altLang="ja-JP" smtClean="0"/>
              <a:t>3/20/2017</a:t>
            </a:fld>
            <a:endParaRPr lang="ja-JP" altLang="en-US"/>
          </a:p>
        </p:txBody>
      </p:sp>
      <p:sp>
        <p:nvSpPr>
          <p:cNvPr id="3" name="Slide Number Placeholder 2"/>
          <p:cNvSpPr>
            <a:spLocks noGrp="1"/>
          </p:cNvSpPr>
          <p:nvPr>
            <p:ph type="sldNum" sz="quarter" idx="12"/>
          </p:nvPr>
        </p:nvSpPr>
        <p:spPr/>
        <p:txBody>
          <a:bodyPr/>
          <a:lstStyle/>
          <a:p>
            <a:fld id="{1D585D06-2F2D-074B-B15A-847964085311}" type="slidenum">
              <a:rPr lang="en-US" altLang="ja-JP" smtClean="0"/>
              <a:pPr/>
              <a:t>21</a:t>
            </a:fld>
            <a:endParaRPr lang="en-US" altLang="ja-JP"/>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2"/>
          <p:cNvSpPr txBox="1">
            <a:spLocks noChangeArrowheads="1"/>
          </p:cNvSpPr>
          <p:nvPr/>
        </p:nvSpPr>
        <p:spPr bwMode="auto">
          <a:xfrm>
            <a:off x="0" y="5783560"/>
            <a:ext cx="914400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sz="3200">
                <a:solidFill>
                  <a:schemeClr val="tx1"/>
                </a:solidFill>
                <a:latin typeface="Arial" charset="0"/>
                <a:ea typeface="ＭＳ Ｐゴシック" charset="0"/>
                <a:cs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eaLnBrk="1" hangingPunct="1">
              <a:spcBef>
                <a:spcPct val="50000"/>
              </a:spcBef>
            </a:pPr>
            <a:r>
              <a:rPr lang="en-US" sz="2400" b="1" dirty="0">
                <a:ln>
                  <a:solidFill>
                    <a:schemeClr val="tx1"/>
                  </a:solidFill>
                </a:ln>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MTP thermodynamics and model winds 3 hr before Denton Tornado</a:t>
            </a:r>
          </a:p>
        </p:txBody>
      </p:sp>
      <p:sp>
        <p:nvSpPr>
          <p:cNvPr id="2" name="Date Placeholder 1"/>
          <p:cNvSpPr>
            <a:spLocks noGrp="1"/>
          </p:cNvSpPr>
          <p:nvPr>
            <p:ph type="dt" sz="half" idx="10"/>
          </p:nvPr>
        </p:nvSpPr>
        <p:spPr/>
        <p:txBody>
          <a:bodyPr/>
          <a:lstStyle/>
          <a:p>
            <a:fld id="{CD88E56E-CA07-4BE2-BF6A-5B5160BA9AD3}" type="datetime1">
              <a:rPr lang="en-US" altLang="ja-JP" smtClean="0"/>
              <a:t>3/20/2017</a:t>
            </a:fld>
            <a:endParaRPr lang="ja-JP" altLang="en-US"/>
          </a:p>
        </p:txBody>
      </p:sp>
      <p:sp>
        <p:nvSpPr>
          <p:cNvPr id="3" name="Slide Number Placeholder 2"/>
          <p:cNvSpPr>
            <a:spLocks noGrp="1"/>
          </p:cNvSpPr>
          <p:nvPr>
            <p:ph type="sldNum" sz="quarter" idx="12"/>
          </p:nvPr>
        </p:nvSpPr>
        <p:spPr/>
        <p:txBody>
          <a:bodyPr/>
          <a:lstStyle/>
          <a:p>
            <a:fld id="{19C8B1B4-9BDA-D443-B252-AF7BA5EE056C}" type="slidenum">
              <a:rPr lang="en-US" altLang="ja-JP" smtClean="0"/>
              <a:pPr/>
              <a:t>22</a:t>
            </a:fld>
            <a:endParaRPr lang="en-US" altLang="ja-JP"/>
          </a:p>
        </p:txBody>
      </p:sp>
      <p:pic>
        <p:nvPicPr>
          <p:cNvPr id="4" name="Picture 3"/>
          <p:cNvPicPr>
            <a:picLocks noChangeAspect="1"/>
          </p:cNvPicPr>
          <p:nvPr/>
        </p:nvPicPr>
        <p:blipFill>
          <a:blip r:embed="rId3"/>
          <a:stretch>
            <a:fillRect/>
          </a:stretch>
        </p:blipFill>
        <p:spPr>
          <a:xfrm>
            <a:off x="228600" y="228600"/>
            <a:ext cx="8686800" cy="5478760"/>
          </a:xfrm>
          <a:prstGeom prst="rect">
            <a:avLst/>
          </a:prstGeom>
          <a:ln w="28575">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460226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3"/>
          <p:cNvPicPr>
            <a:picLocks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80646" y="304800"/>
            <a:ext cx="8229600" cy="5486400"/>
          </a:xfrm>
          <a:prstGeom prst="rect">
            <a:avLst/>
          </a:prstGeom>
          <a:noFill/>
          <a:ln w="28575">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6563" name="Text Box 2"/>
          <p:cNvSpPr txBox="1">
            <a:spLocks noChangeArrowheads="1"/>
          </p:cNvSpPr>
          <p:nvPr/>
        </p:nvSpPr>
        <p:spPr bwMode="auto">
          <a:xfrm>
            <a:off x="23446" y="5783560"/>
            <a:ext cx="91440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cs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eaLnBrk="1" hangingPunct="1">
              <a:spcBef>
                <a:spcPct val="50000"/>
              </a:spcBef>
            </a:pPr>
            <a:r>
              <a:rPr lang="en-US" sz="2400" b="1" dirty="0">
                <a:ln>
                  <a:solidFill>
                    <a:schemeClr val="tx1"/>
                  </a:solidFill>
                </a:ln>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Thermodynamics during stable conditions</a:t>
            </a:r>
          </a:p>
        </p:txBody>
      </p:sp>
      <p:sp>
        <p:nvSpPr>
          <p:cNvPr id="2" name="Date Placeholder 1"/>
          <p:cNvSpPr>
            <a:spLocks noGrp="1"/>
          </p:cNvSpPr>
          <p:nvPr>
            <p:ph type="dt" sz="half" idx="10"/>
          </p:nvPr>
        </p:nvSpPr>
        <p:spPr/>
        <p:txBody>
          <a:bodyPr/>
          <a:lstStyle/>
          <a:p>
            <a:fld id="{58F53DEB-DE32-4A6E-A213-BCF0826821C0}" type="datetime1">
              <a:rPr lang="en-US" altLang="ja-JP" smtClean="0"/>
              <a:t>3/20/2017</a:t>
            </a:fld>
            <a:endParaRPr lang="ja-JP" altLang="en-US"/>
          </a:p>
        </p:txBody>
      </p:sp>
      <p:sp>
        <p:nvSpPr>
          <p:cNvPr id="3" name="Slide Number Placeholder 2"/>
          <p:cNvSpPr>
            <a:spLocks noGrp="1"/>
          </p:cNvSpPr>
          <p:nvPr>
            <p:ph type="sldNum" sz="quarter" idx="12"/>
          </p:nvPr>
        </p:nvSpPr>
        <p:spPr/>
        <p:txBody>
          <a:bodyPr/>
          <a:lstStyle/>
          <a:p>
            <a:fld id="{19C8B1B4-9BDA-D443-B252-AF7BA5EE056C}" type="slidenum">
              <a:rPr lang="en-US" altLang="ja-JP" smtClean="0"/>
              <a:pPr/>
              <a:t>23</a:t>
            </a:fld>
            <a:endParaRPr lang="en-US" altLang="ja-JP"/>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5787057"/>
            <a:ext cx="9144000" cy="461665"/>
          </a:xfrm>
          <a:prstGeom prst="rect">
            <a:avLst/>
          </a:prstGeom>
          <a:noFill/>
        </p:spPr>
        <p:txBody>
          <a:bodyPr wrap="square" rtlCol="0">
            <a:spAutoFit/>
          </a:bodyPr>
          <a:lstStyle/>
          <a:p>
            <a:pPr algn="ctr"/>
            <a:r>
              <a:rPr lang="en-US" sz="2400" b="1" dirty="0">
                <a:ln>
                  <a:solidFill>
                    <a:schemeClr val="tx1"/>
                  </a:solidFill>
                </a:ln>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Thermodynamic variability during unstable conditions</a:t>
            </a:r>
          </a:p>
        </p:txBody>
      </p:sp>
      <p:sp>
        <p:nvSpPr>
          <p:cNvPr id="4" name="Date Placeholder 3"/>
          <p:cNvSpPr>
            <a:spLocks noGrp="1"/>
          </p:cNvSpPr>
          <p:nvPr>
            <p:ph type="dt" sz="half" idx="10"/>
          </p:nvPr>
        </p:nvSpPr>
        <p:spPr/>
        <p:txBody>
          <a:bodyPr/>
          <a:lstStyle/>
          <a:p>
            <a:fld id="{C62AB225-8F11-4FD0-9531-3306DBC827C6}" type="datetime1">
              <a:rPr lang="en-US" altLang="ja-JP" smtClean="0"/>
              <a:t>3/20/2017</a:t>
            </a:fld>
            <a:endParaRPr lang="ja-JP" altLang="en-US"/>
          </a:p>
        </p:txBody>
      </p:sp>
      <p:sp>
        <p:nvSpPr>
          <p:cNvPr id="5" name="Slide Number Placeholder 4"/>
          <p:cNvSpPr>
            <a:spLocks noGrp="1"/>
          </p:cNvSpPr>
          <p:nvPr>
            <p:ph type="sldNum" sz="quarter" idx="12"/>
          </p:nvPr>
        </p:nvSpPr>
        <p:spPr/>
        <p:txBody>
          <a:bodyPr/>
          <a:lstStyle/>
          <a:p>
            <a:fld id="{19C8B1B4-9BDA-D443-B252-AF7BA5EE056C}" type="slidenum">
              <a:rPr lang="en-US" altLang="ja-JP" smtClean="0"/>
              <a:pPr/>
              <a:t>24</a:t>
            </a:fld>
            <a:endParaRPr lang="en-US" altLang="ja-JP"/>
          </a:p>
        </p:txBody>
      </p:sp>
      <p:pic>
        <p:nvPicPr>
          <p:cNvPr id="6" name="Picture 4"/>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57200" y="304800"/>
            <a:ext cx="8229600" cy="5486400"/>
          </a:xfrm>
          <a:prstGeom prst="rect">
            <a:avLst/>
          </a:prstGeom>
          <a:noFill/>
          <a:ln w="28575">
            <a:solidFill>
              <a:srgbClr val="000000"/>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46487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767CA3-4876-4A66-8A53-0F3EFC9FC3EC}" type="datetime1">
              <a:rPr lang="en-US" altLang="ja-JP" smtClean="0"/>
              <a:t>3/20/2017</a:t>
            </a:fld>
            <a:endParaRPr lang="ja-JP" altLang="en-US"/>
          </a:p>
        </p:txBody>
      </p:sp>
      <p:sp>
        <p:nvSpPr>
          <p:cNvPr id="3" name="Slide Number Placeholder 2"/>
          <p:cNvSpPr>
            <a:spLocks noGrp="1"/>
          </p:cNvSpPr>
          <p:nvPr>
            <p:ph type="sldNum" sz="quarter" idx="12"/>
          </p:nvPr>
        </p:nvSpPr>
        <p:spPr/>
        <p:txBody>
          <a:bodyPr/>
          <a:lstStyle/>
          <a:p>
            <a:fld id="{1D585D06-2F2D-074B-B15A-847964085311}" type="slidenum">
              <a:rPr lang="en-US" altLang="ja-JP" smtClean="0"/>
              <a:pPr/>
              <a:t>25</a:t>
            </a:fld>
            <a:endParaRPr lang="en-US" altLang="ja-JP"/>
          </a:p>
        </p:txBody>
      </p:sp>
      <p:grpSp>
        <p:nvGrpSpPr>
          <p:cNvPr id="17" name="Group 16"/>
          <p:cNvGrpSpPr/>
          <p:nvPr/>
        </p:nvGrpSpPr>
        <p:grpSpPr>
          <a:xfrm>
            <a:off x="914400" y="228600"/>
            <a:ext cx="7315200" cy="5809207"/>
            <a:chOff x="914400" y="228600"/>
            <a:chExt cx="7315200" cy="5809207"/>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228600"/>
              <a:ext cx="7315200" cy="5809207"/>
            </a:xfrm>
            <a:prstGeom prst="rect">
              <a:avLst/>
            </a:prstGeom>
            <a:ln w="28575">
              <a:solidFill>
                <a:schemeClr val="tx1"/>
              </a:solidFill>
            </a:ln>
            <a:effectLst>
              <a:outerShdw blurRad="50800" dist="38100" dir="2700000" algn="tl" rotWithShape="0">
                <a:prstClr val="black">
                  <a:alpha val="40000"/>
                </a:prstClr>
              </a:outerShdw>
            </a:effectLst>
          </p:spPr>
        </p:pic>
        <p:sp>
          <p:nvSpPr>
            <p:cNvPr id="4" name="TextBox 1"/>
            <p:cNvSpPr txBox="1">
              <a:spLocks noChangeArrowheads="1"/>
            </p:cNvSpPr>
            <p:nvPr/>
          </p:nvSpPr>
          <p:spPr bwMode="auto">
            <a:xfrm>
              <a:off x="972421" y="451624"/>
              <a:ext cx="3245505" cy="977692"/>
            </a:xfrm>
            <a:prstGeom prst="rect">
              <a:avLst/>
            </a:prstGeom>
            <a:noFill/>
            <a:ln>
              <a:noFill/>
            </a:ln>
            <a:effectLst>
              <a:glow rad="228600">
                <a:schemeClr val="accent6">
                  <a:satMod val="175000"/>
                  <a:alpha val="40000"/>
                </a:schemeClr>
              </a:glow>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3632" tIns="51816" rIns="103632" bIns="51816">
              <a:spAutoFit/>
            </a:bodyPr>
            <a:lstStyle>
              <a:lvl1pPr defTabSz="3657600">
                <a:spcBef>
                  <a:spcPct val="20000"/>
                </a:spcBef>
                <a:buChar char="•"/>
                <a:defRPr sz="12800">
                  <a:solidFill>
                    <a:schemeClr val="tx1"/>
                  </a:solidFill>
                  <a:latin typeface="Arial" panose="020B0604020202020204" pitchFamily="34" charset="0"/>
                  <a:ea typeface="ＭＳ Ｐゴシック" panose="020B0600070205080204" pitchFamily="34" charset="-128"/>
                </a:defRPr>
              </a:lvl1pPr>
              <a:lvl2pPr marL="742950" indent="-285750" defTabSz="3657600">
                <a:spcBef>
                  <a:spcPct val="20000"/>
                </a:spcBef>
                <a:buChar char="–"/>
                <a:defRPr sz="11200">
                  <a:solidFill>
                    <a:schemeClr val="tx1"/>
                  </a:solidFill>
                  <a:latin typeface="Arial" panose="020B0604020202020204" pitchFamily="34" charset="0"/>
                  <a:ea typeface="ＭＳ Ｐゴシック" panose="020B0600070205080204" pitchFamily="34" charset="-128"/>
                </a:defRPr>
              </a:lvl2pPr>
              <a:lvl3pPr marL="1143000" indent="-228600" defTabSz="3657600">
                <a:spcBef>
                  <a:spcPct val="20000"/>
                </a:spcBef>
                <a:buChar char="•"/>
                <a:defRPr sz="9600">
                  <a:solidFill>
                    <a:schemeClr val="tx1"/>
                  </a:solidFill>
                  <a:latin typeface="Arial" panose="020B0604020202020204" pitchFamily="34" charset="0"/>
                  <a:ea typeface="ＭＳ Ｐゴシック" panose="020B0600070205080204" pitchFamily="34" charset="-128"/>
                </a:defRPr>
              </a:lvl3pPr>
              <a:lvl4pPr marL="1600200" indent="-228600" defTabSz="3657600">
                <a:spcBef>
                  <a:spcPct val="20000"/>
                </a:spcBef>
                <a:buChar char="–"/>
                <a:defRPr sz="8000">
                  <a:solidFill>
                    <a:schemeClr val="tx1"/>
                  </a:solidFill>
                  <a:latin typeface="Arial" panose="020B0604020202020204" pitchFamily="34" charset="0"/>
                  <a:ea typeface="ＭＳ Ｐゴシック" panose="020B0600070205080204" pitchFamily="34" charset="-128"/>
                </a:defRPr>
              </a:lvl4pPr>
              <a:lvl5pPr marL="2057400" indent="-228600" defTabSz="3657600">
                <a:spcBef>
                  <a:spcPct val="20000"/>
                </a:spcBef>
                <a:buChar char="»"/>
                <a:defRPr sz="8000">
                  <a:solidFill>
                    <a:schemeClr val="tx1"/>
                  </a:solidFill>
                  <a:latin typeface="Arial" panose="020B0604020202020204" pitchFamily="34" charset="0"/>
                  <a:ea typeface="ＭＳ Ｐゴシック" panose="020B0600070205080204" pitchFamily="34" charset="-128"/>
                </a:defRPr>
              </a:lvl5pPr>
              <a:lvl6pPr marL="2514600" indent="-228600" defTabSz="3657600" eaLnBrk="0" fontAlgn="base" hangingPunct="0">
                <a:spcBef>
                  <a:spcPct val="20000"/>
                </a:spcBef>
                <a:spcAft>
                  <a:spcPct val="0"/>
                </a:spcAft>
                <a:buChar char="»"/>
                <a:defRPr sz="8000">
                  <a:solidFill>
                    <a:schemeClr val="tx1"/>
                  </a:solidFill>
                  <a:latin typeface="Arial" panose="020B0604020202020204" pitchFamily="34" charset="0"/>
                  <a:ea typeface="ＭＳ Ｐゴシック" panose="020B0600070205080204" pitchFamily="34" charset="-128"/>
                </a:defRPr>
              </a:lvl6pPr>
              <a:lvl7pPr marL="2971800" indent="-228600" defTabSz="3657600" eaLnBrk="0" fontAlgn="base" hangingPunct="0">
                <a:spcBef>
                  <a:spcPct val="20000"/>
                </a:spcBef>
                <a:spcAft>
                  <a:spcPct val="0"/>
                </a:spcAft>
                <a:buChar char="»"/>
                <a:defRPr sz="8000">
                  <a:solidFill>
                    <a:schemeClr val="tx1"/>
                  </a:solidFill>
                  <a:latin typeface="Arial" panose="020B0604020202020204" pitchFamily="34" charset="0"/>
                  <a:ea typeface="ＭＳ Ｐゴシック" panose="020B0600070205080204" pitchFamily="34" charset="-128"/>
                </a:defRPr>
              </a:lvl7pPr>
              <a:lvl8pPr marL="3429000" indent="-228600" defTabSz="3657600" eaLnBrk="0" fontAlgn="base" hangingPunct="0">
                <a:spcBef>
                  <a:spcPct val="20000"/>
                </a:spcBef>
                <a:spcAft>
                  <a:spcPct val="0"/>
                </a:spcAft>
                <a:buChar char="»"/>
                <a:defRPr sz="8000">
                  <a:solidFill>
                    <a:schemeClr val="tx1"/>
                  </a:solidFill>
                  <a:latin typeface="Arial" panose="020B0604020202020204" pitchFamily="34" charset="0"/>
                  <a:ea typeface="ＭＳ Ｐゴシック" panose="020B0600070205080204" pitchFamily="34" charset="-128"/>
                </a:defRPr>
              </a:lvl8pPr>
              <a:lvl9pPr marL="3886200" indent="-228600" defTabSz="3657600" eaLnBrk="0" fontAlgn="base" hangingPunct="0">
                <a:spcBef>
                  <a:spcPct val="20000"/>
                </a:spcBef>
                <a:spcAft>
                  <a:spcPct val="0"/>
                </a:spcAft>
                <a:buChar char="»"/>
                <a:defRPr sz="80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80000"/>
                </a:lnSpc>
                <a:spcBef>
                  <a:spcPct val="0"/>
                </a:spcBef>
                <a:buNone/>
              </a:pPr>
              <a:r>
                <a:rPr lang="en-US" altLang="en-US" sz="3600" b="1" dirty="0">
                  <a:solidFill>
                    <a:srgbClr val="0000FF"/>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New York State </a:t>
              </a:r>
              <a:br>
                <a:rPr lang="en-US" altLang="en-US" sz="3600" b="1" dirty="0">
                  <a:solidFill>
                    <a:srgbClr val="0000FF"/>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br>
              <a:r>
                <a:rPr lang="en-US" altLang="en-US" sz="3600" b="1" dirty="0">
                  <a:solidFill>
                    <a:srgbClr val="0000FF"/>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Mesonet</a:t>
              </a:r>
            </a:p>
          </p:txBody>
        </p:sp>
        <p:grpSp>
          <p:nvGrpSpPr>
            <p:cNvPr id="16" name="Group 15"/>
            <p:cNvGrpSpPr/>
            <p:nvPr/>
          </p:nvGrpSpPr>
          <p:grpSpPr>
            <a:xfrm>
              <a:off x="1773926" y="4419600"/>
              <a:ext cx="3006161" cy="1133519"/>
              <a:chOff x="1773926" y="4419600"/>
              <a:chExt cx="3006161" cy="1133519"/>
            </a:xfrm>
          </p:grpSpPr>
          <p:sp>
            <p:nvSpPr>
              <p:cNvPr id="5" name="Rectangle 15"/>
              <p:cNvSpPr>
                <a:spLocks noChangeArrowheads="1"/>
              </p:cNvSpPr>
              <p:nvPr/>
            </p:nvSpPr>
            <p:spPr bwMode="auto">
              <a:xfrm>
                <a:off x="1773926" y="4419600"/>
                <a:ext cx="3006161" cy="1133519"/>
              </a:xfrm>
              <a:prstGeom prst="rect">
                <a:avLst/>
              </a:prstGeom>
              <a:noFill/>
              <a:ln w="9525">
                <a:noFill/>
                <a:miter lim="800000"/>
                <a:headEnd/>
                <a:tailEnd/>
              </a:ln>
              <a:effectLst>
                <a:glow rad="228600">
                  <a:schemeClr val="accent6">
                    <a:satMod val="175000"/>
                    <a:alpha val="40000"/>
                  </a:schemeClr>
                </a:glow>
                <a:outerShdw blurRad="50800" dist="38100" dir="2700000" algn="tl" rotWithShape="0">
                  <a:prstClr val="black">
                    <a:alpha val="40000"/>
                  </a:prstClr>
                </a:outerShdw>
              </a:effectLst>
            </p:spPr>
            <p:txBody>
              <a:bodyPr wrap="square" lIns="103632" tIns="51816" rIns="103632" bIns="51816">
                <a:spAutoFit/>
              </a:bodyPr>
              <a:lstStyle/>
              <a:p>
                <a:pPr marL="274320" indent="-274320" defTabSz="1036232" eaLnBrk="1" hangingPunct="1">
                  <a:lnSpc>
                    <a:spcPct val="90000"/>
                  </a:lnSpc>
                  <a:spcAft>
                    <a:spcPts val="900"/>
                  </a:spcAft>
                  <a:buSzPct val="87000"/>
                  <a:buFontTx/>
                  <a:buChar char="•"/>
                  <a:defRPr/>
                </a:pPr>
                <a:r>
                  <a:rPr lang="en-US" altLang="ja-JP" sz="1700" b="1" dirty="0">
                    <a:effectLst>
                      <a:outerShdw blurRad="50800" dist="38100" dir="2700000" algn="tl" rotWithShape="0">
                        <a:prstClr val="black">
                          <a:alpha val="40000"/>
                        </a:prstClr>
                      </a:outerShdw>
                    </a:effectLst>
                    <a:latin typeface="Calibri" panose="020F0502020204030204" pitchFamily="34" charset="0"/>
                    <a:ea typeface="ＭＳ Ｐゴシック" charset="-128"/>
                    <a:cs typeface="Calibri" panose="020F0502020204030204" pitchFamily="34" charset="0"/>
                  </a:rPr>
                  <a:t>17 Wind &amp; Thermodynamic Profilers (WTPS)</a:t>
                </a:r>
              </a:p>
              <a:p>
                <a:pPr marL="274320" indent="-274320" defTabSz="1036232" eaLnBrk="1" hangingPunct="1">
                  <a:lnSpc>
                    <a:spcPct val="90000"/>
                  </a:lnSpc>
                  <a:spcAft>
                    <a:spcPts val="1200"/>
                  </a:spcAft>
                  <a:buSzPct val="87000"/>
                  <a:buFontTx/>
                  <a:buChar char="•"/>
                  <a:defRPr/>
                </a:pPr>
                <a:r>
                  <a:rPr lang="en-US" sz="1700" b="1" dirty="0">
                    <a:effectLst>
                      <a:outerShdw blurRad="50800" dist="38100" dir="2700000" algn="tl" rotWithShape="0">
                        <a:prstClr val="black">
                          <a:alpha val="40000"/>
                        </a:prstClr>
                      </a:outerShdw>
                    </a:effectLst>
                    <a:latin typeface="Calibri" panose="020F0502020204030204" pitchFamily="34" charset="0"/>
                    <a:ea typeface="ＭＳ Ｐゴシック" charset="-128"/>
                    <a:cs typeface="Calibri" panose="020F0502020204030204" pitchFamily="34" charset="0"/>
                  </a:rPr>
                  <a:t>125 Environmental Monitoring Sites</a:t>
                </a:r>
              </a:p>
            </p:txBody>
          </p:sp>
          <p:sp>
            <p:nvSpPr>
              <p:cNvPr id="9" name="Oval 8"/>
              <p:cNvSpPr>
                <a:spLocks/>
              </p:cNvSpPr>
              <p:nvPr/>
            </p:nvSpPr>
            <p:spPr>
              <a:xfrm>
                <a:off x="1871058" y="4547170"/>
                <a:ext cx="118872" cy="118872"/>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a:spLocks noChangeAspect="1"/>
              </p:cNvSpPr>
              <p:nvPr/>
            </p:nvSpPr>
            <p:spPr>
              <a:xfrm>
                <a:off x="1897135" y="5117370"/>
                <a:ext cx="53526" cy="107052"/>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3283074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457200" y="6441604"/>
            <a:ext cx="2133600" cy="279873"/>
          </a:xfrm>
        </p:spPr>
        <p:txBody>
          <a:bodyPr/>
          <a:lstStyle/>
          <a:p>
            <a:pPr>
              <a:defRPr/>
            </a:pPr>
            <a:fld id="{99027543-74C3-4CFE-BA13-669E3235EC07}" type="datetime1">
              <a:rPr lang="en-US" sz="1200" smtClean="0"/>
              <a:t>3/20/2017</a:t>
            </a:fld>
            <a:endParaRPr lang="en-US" sz="1200" dirty="0"/>
          </a:p>
        </p:txBody>
      </p:sp>
      <p:sp>
        <p:nvSpPr>
          <p:cNvPr id="4" name="Slide Number Placeholder 3"/>
          <p:cNvSpPr>
            <a:spLocks noGrp="1"/>
          </p:cNvSpPr>
          <p:nvPr>
            <p:ph type="sldNum" sz="quarter" idx="12"/>
          </p:nvPr>
        </p:nvSpPr>
        <p:spPr/>
        <p:txBody>
          <a:bodyPr/>
          <a:lstStyle/>
          <a:p>
            <a:pPr>
              <a:defRPr/>
            </a:pPr>
            <a:fld id="{7ADD2A73-BC42-4BC2-9133-9567525A8CF7}" type="slidenum">
              <a:rPr lang="en-US" sz="1200" smtClean="0"/>
              <a:pPr>
                <a:defRPr/>
              </a:pPr>
              <a:t>26</a:t>
            </a:fld>
            <a:endParaRPr lang="en-US" sz="1200" dirty="0"/>
          </a:p>
        </p:txBody>
      </p:sp>
      <p:sp>
        <p:nvSpPr>
          <p:cNvPr id="5" name="TextBox 4"/>
          <p:cNvSpPr txBox="1"/>
          <p:nvPr/>
        </p:nvSpPr>
        <p:spPr>
          <a:xfrm>
            <a:off x="-10486" y="311257"/>
            <a:ext cx="9154486" cy="1288943"/>
          </a:xfrm>
          <a:prstGeom prst="rect">
            <a:avLst/>
          </a:prstGeom>
          <a:noFill/>
        </p:spPr>
        <p:txBody>
          <a:bodyPr wrap="square" rtlCol="0">
            <a:spAutoFit/>
          </a:bodyPr>
          <a:lstStyle/>
          <a:p>
            <a:pPr algn="ctr">
              <a:lnSpc>
                <a:spcPct val="80000"/>
              </a:lnSpc>
            </a:pPr>
            <a:r>
              <a:rPr lang="en-US" sz="4800" b="1" i="1" dirty="0">
                <a:ln w="3175">
                  <a:solidFill>
                    <a:schemeClr val="tx1"/>
                  </a:solidFill>
                </a:ln>
                <a:solidFill>
                  <a:srgbClr val="0000CC"/>
                </a:solidFill>
                <a:effectLst>
                  <a:outerShdw blurRad="50800" dist="38100" dir="2700000" algn="tl" rotWithShape="0">
                    <a:prstClr val="black">
                      <a:alpha val="40000"/>
                    </a:prstClr>
                  </a:outerShdw>
                </a:effectLst>
                <a:latin typeface="Calibri" panose="020F0502020204030204" pitchFamily="34" charset="0"/>
              </a:rPr>
              <a:t>SkyCast™ </a:t>
            </a:r>
            <a:r>
              <a:rPr lang="en-US" sz="4800" b="1" dirty="0">
                <a:ln w="3175">
                  <a:solidFill>
                    <a:schemeClr val="tx1"/>
                  </a:solidFill>
                </a:ln>
                <a:solidFill>
                  <a:srgbClr val="0000CC"/>
                </a:solidFill>
                <a:effectLst>
                  <a:outerShdw blurRad="50800" dist="38100" dir="2700000" algn="tl" rotWithShape="0">
                    <a:prstClr val="black">
                      <a:alpha val="40000"/>
                    </a:prstClr>
                  </a:outerShdw>
                </a:effectLst>
                <a:latin typeface="Calibri" panose="020F0502020204030204" pitchFamily="34" charset="0"/>
              </a:rPr>
              <a:t>Total </a:t>
            </a:r>
            <a:br>
              <a:rPr lang="en-US" sz="4800" b="1" dirty="0">
                <a:ln w="3175">
                  <a:solidFill>
                    <a:schemeClr val="tx1"/>
                  </a:solidFill>
                </a:ln>
                <a:solidFill>
                  <a:srgbClr val="0000CC"/>
                </a:solidFill>
                <a:effectLst>
                  <a:outerShdw blurRad="50800" dist="38100" dir="2700000" algn="tl" rotWithShape="0">
                    <a:prstClr val="black">
                      <a:alpha val="40000"/>
                    </a:prstClr>
                  </a:outerShdw>
                </a:effectLst>
                <a:latin typeface="Calibri" panose="020F0502020204030204" pitchFamily="34" charset="0"/>
              </a:rPr>
            </a:br>
            <a:r>
              <a:rPr lang="en-US" sz="4800" b="1" dirty="0">
                <a:ln w="3175">
                  <a:solidFill>
                    <a:schemeClr val="tx1"/>
                  </a:solidFill>
                </a:ln>
                <a:solidFill>
                  <a:srgbClr val="0000CC"/>
                </a:solidFill>
                <a:effectLst>
                  <a:outerShdw blurRad="50800" dist="38100" dir="2700000" algn="tl" rotWithShape="0">
                    <a:prstClr val="black">
                      <a:alpha val="40000"/>
                    </a:prstClr>
                  </a:outerShdw>
                </a:effectLst>
                <a:latin typeface="Calibri" panose="020F0502020204030204" pitchFamily="34" charset="0"/>
              </a:rPr>
              <a:t>Profiling Solutions</a:t>
            </a:r>
          </a:p>
        </p:txBody>
      </p:sp>
      <p:sp>
        <p:nvSpPr>
          <p:cNvPr id="6" name="TextBox 5"/>
          <p:cNvSpPr txBox="1"/>
          <p:nvPr/>
        </p:nvSpPr>
        <p:spPr>
          <a:xfrm>
            <a:off x="1516136" y="1836907"/>
            <a:ext cx="6101243" cy="4002634"/>
          </a:xfrm>
          <a:prstGeom prst="rect">
            <a:avLst/>
          </a:prstGeom>
          <a:noFill/>
          <a:effectLst>
            <a:outerShdw blurRad="50800" dist="38100" dir="2700000" algn="tl" rotWithShape="0">
              <a:prstClr val="black">
                <a:alpha val="40000"/>
              </a:prstClr>
            </a:outerShdw>
          </a:effectLst>
        </p:spPr>
        <p:txBody>
          <a:bodyPr wrap="square" rtlCol="0">
            <a:spAutoFit/>
          </a:bodyPr>
          <a:lstStyle/>
          <a:p>
            <a:pPr marL="365760" indent="-365760">
              <a:lnSpc>
                <a:spcPct val="90000"/>
              </a:lnSpc>
              <a:spcAft>
                <a:spcPts val="2100"/>
              </a:spcAft>
              <a:buClr>
                <a:srgbClr val="A20000"/>
              </a:buClr>
              <a:buFont typeface="Arial" panose="020B0604020202020204" pitchFamily="34" charset="0"/>
              <a:buChar char="•"/>
            </a:pPr>
            <a:r>
              <a:rPr lang="en-US" sz="3200" b="1" dirty="0">
                <a:ln w="3175">
                  <a:solidFill>
                    <a:schemeClr val="tx1"/>
                  </a:solidFill>
                </a:ln>
                <a:latin typeface="Calibri" panose="020F0502020204030204" pitchFamily="34" charset="0"/>
              </a:rPr>
              <a:t>Continuous Wind, Temperature, Humidity &amp; Liquid Soundings </a:t>
            </a:r>
          </a:p>
          <a:p>
            <a:pPr marL="365760" indent="-365760">
              <a:lnSpc>
                <a:spcPct val="90000"/>
              </a:lnSpc>
              <a:spcAft>
                <a:spcPts val="2100"/>
              </a:spcAft>
              <a:buClr>
                <a:srgbClr val="A20000"/>
              </a:buClr>
              <a:buFont typeface="Arial" panose="020B0604020202020204" pitchFamily="34" charset="0"/>
              <a:buChar char="•"/>
            </a:pPr>
            <a:r>
              <a:rPr lang="en-US" sz="3200" b="1" dirty="0">
                <a:ln w="3175">
                  <a:solidFill>
                    <a:schemeClr val="tx1"/>
                  </a:solidFill>
                </a:ln>
                <a:latin typeface="Calibri" panose="020F0502020204030204" pitchFamily="34" charset="0"/>
              </a:rPr>
              <a:t>Cross, Head, &amp; Tail Wind, and </a:t>
            </a:r>
            <a:br>
              <a:rPr lang="en-US" sz="3200" b="1" dirty="0">
                <a:ln w="3175">
                  <a:solidFill>
                    <a:schemeClr val="tx1"/>
                  </a:solidFill>
                </a:ln>
                <a:latin typeface="Calibri" panose="020F0502020204030204" pitchFamily="34" charset="0"/>
              </a:rPr>
            </a:br>
            <a:r>
              <a:rPr lang="en-US" sz="3200" b="1" dirty="0">
                <a:ln w="3175">
                  <a:solidFill>
                    <a:schemeClr val="tx1"/>
                  </a:solidFill>
                </a:ln>
                <a:latin typeface="Calibri" panose="020F0502020204030204" pitchFamily="34" charset="0"/>
              </a:rPr>
              <a:t>Vertical Wind Shear Alerts</a:t>
            </a:r>
          </a:p>
          <a:p>
            <a:pPr marL="365760" indent="-365760">
              <a:lnSpc>
                <a:spcPct val="90000"/>
              </a:lnSpc>
              <a:spcAft>
                <a:spcPts val="2100"/>
              </a:spcAft>
              <a:buClr>
                <a:srgbClr val="A20000"/>
              </a:buClr>
              <a:buFont typeface="Arial" panose="020B0604020202020204" pitchFamily="34" charset="0"/>
              <a:buChar char="•"/>
            </a:pPr>
            <a:r>
              <a:rPr lang="en-US" sz="3200" b="1" dirty="0">
                <a:ln w="3175">
                  <a:solidFill>
                    <a:schemeClr val="tx1"/>
                  </a:solidFill>
                </a:ln>
                <a:latin typeface="Calibri" panose="020F0502020204030204" pitchFamily="34" charset="0"/>
              </a:rPr>
              <a:t>Fog, Inversion &amp; Icing Advisories</a:t>
            </a:r>
          </a:p>
          <a:p>
            <a:pPr marL="365760" indent="-365760">
              <a:lnSpc>
                <a:spcPct val="90000"/>
              </a:lnSpc>
              <a:spcAft>
                <a:spcPts val="2100"/>
              </a:spcAft>
              <a:buClr>
                <a:srgbClr val="A20000"/>
              </a:buClr>
              <a:buFont typeface="Arial" panose="020B0604020202020204" pitchFamily="34" charset="0"/>
              <a:buChar char="•"/>
            </a:pPr>
            <a:r>
              <a:rPr lang="en-US" sz="3200" b="1" dirty="0">
                <a:ln w="3175">
                  <a:solidFill>
                    <a:schemeClr val="tx1"/>
                  </a:solidFill>
                </a:ln>
                <a:latin typeface="Calibri" panose="020F0502020204030204" pitchFamily="34" charset="0"/>
              </a:rPr>
              <a:t>Thunderstorm, Downburst &amp; Lightning Risk Identification</a:t>
            </a:r>
          </a:p>
        </p:txBody>
      </p:sp>
    </p:spTree>
    <p:extLst>
      <p:ext uri="{BB962C8B-B14F-4D97-AF65-F5344CB8AC3E}">
        <p14:creationId xmlns:p14="http://schemas.microsoft.com/office/powerpoint/2010/main" val="39042408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a:xfrm>
            <a:off x="-9378" y="152400"/>
            <a:ext cx="9143999" cy="762000"/>
          </a:xfrm>
          <a:extLst/>
        </p:spPr>
        <p:txBody>
          <a:bodyPr/>
          <a:lstStyle/>
          <a:p>
            <a:pPr eaLnBrk="1" hangingPunct="1">
              <a:lnSpc>
                <a:spcPct val="110000"/>
              </a:lnSpc>
              <a:defRPr/>
            </a:pPr>
            <a:r>
              <a:rPr lang="en-US" sz="4800" b="1" dirty="0">
                <a:ln w="28575">
                  <a:solidFill>
                    <a:schemeClr val="tx1"/>
                  </a:solidFill>
                </a:ln>
                <a:solidFill>
                  <a:srgbClr val="0000CC"/>
                </a:solidFill>
                <a:latin typeface="Calibri" panose="020F0502020204030204" pitchFamily="34" charset="0"/>
                <a:ea typeface="+mj-ea"/>
                <a:cs typeface="Calibri" panose="020F0502020204030204" pitchFamily="34" charset="0"/>
              </a:rPr>
              <a:t>Bottom Line</a:t>
            </a:r>
          </a:p>
        </p:txBody>
      </p:sp>
      <p:sp>
        <p:nvSpPr>
          <p:cNvPr id="9220" name="Rectangle 3"/>
          <p:cNvSpPr>
            <a:spLocks noGrp="1" noChangeArrowheads="1"/>
          </p:cNvSpPr>
          <p:nvPr>
            <p:ph type="body" idx="1"/>
          </p:nvPr>
        </p:nvSpPr>
        <p:spPr>
          <a:xfrm>
            <a:off x="805082" y="1066800"/>
            <a:ext cx="7515079" cy="5026025"/>
          </a:xfrm>
          <a:extLst/>
        </p:spPr>
        <p:txBody>
          <a:bodyPr/>
          <a:lstStyle/>
          <a:p>
            <a:pPr eaLnBrk="1" hangingPunct="1">
              <a:lnSpc>
                <a:spcPct val="90000"/>
              </a:lnSpc>
              <a:spcBef>
                <a:spcPts val="1500"/>
              </a:spcBef>
              <a:buClr>
                <a:srgbClr val="840D22"/>
              </a:buClr>
              <a:buSzPct val="110000"/>
              <a:buFont typeface="Arial" panose="020B0604020202020204" pitchFamily="34" charset="0"/>
              <a:buChar char="•"/>
              <a:defRPr/>
            </a:pPr>
            <a:r>
              <a:rPr lang="en-US" dirty="0">
                <a:ln w="19050">
                  <a:solidFill>
                    <a:schemeClr val="tx1"/>
                  </a:solidFill>
                </a:ln>
                <a:latin typeface="Calibri" panose="020F0502020204030204" pitchFamily="34" charset="0"/>
                <a:ea typeface="+mn-ea"/>
                <a:cs typeface="Calibri" panose="020F0502020204030204" pitchFamily="34" charset="0"/>
              </a:rPr>
              <a:t>High impact local weather originates in the planetary boundary layer, where it exacts its personal and economic tolls</a:t>
            </a:r>
          </a:p>
          <a:p>
            <a:pPr eaLnBrk="1" hangingPunct="1">
              <a:lnSpc>
                <a:spcPct val="90000"/>
              </a:lnSpc>
              <a:spcBef>
                <a:spcPts val="1800"/>
              </a:spcBef>
              <a:buClr>
                <a:srgbClr val="840D22"/>
              </a:buClr>
              <a:buSzPct val="110000"/>
              <a:buFont typeface="Arial" panose="020B0604020202020204" pitchFamily="34" charset="0"/>
              <a:buChar char="•"/>
              <a:defRPr/>
            </a:pPr>
            <a:r>
              <a:rPr lang="en-US" dirty="0">
                <a:ln w="19050">
                  <a:solidFill>
                    <a:schemeClr val="tx1"/>
                  </a:solidFill>
                </a:ln>
                <a:latin typeface="Calibri" panose="020F0502020204030204" pitchFamily="34" charset="0"/>
                <a:ea typeface="+mn-ea"/>
                <a:cs typeface="Calibri" panose="020F0502020204030204" pitchFamily="34" charset="0"/>
              </a:rPr>
              <a:t>Continuous boundary layer wind and thermodynamic soundings are crucial for accurate high impact local weather forecasting</a:t>
            </a:r>
          </a:p>
          <a:p>
            <a:pPr eaLnBrk="1" hangingPunct="1">
              <a:lnSpc>
                <a:spcPct val="90000"/>
              </a:lnSpc>
              <a:spcBef>
                <a:spcPts val="1500"/>
              </a:spcBef>
              <a:buClr>
                <a:srgbClr val="840D22"/>
              </a:buClr>
              <a:buSzPct val="110000"/>
              <a:buFont typeface="Arial" panose="020B0604020202020204" pitchFamily="34" charset="0"/>
              <a:buChar char="•"/>
              <a:defRPr/>
            </a:pPr>
            <a:r>
              <a:rPr lang="en-US" dirty="0">
                <a:ln w="19050">
                  <a:solidFill>
                    <a:schemeClr val="tx1"/>
                  </a:solidFill>
                </a:ln>
                <a:latin typeface="Calibri" panose="020F0502020204030204" pitchFamily="34" charset="0"/>
                <a:ea typeface="+mn-ea"/>
                <a:cs typeface="Calibri" panose="020F0502020204030204" pitchFamily="34" charset="0"/>
              </a:rPr>
              <a:t>Boundary layer wind and thermodynamic surveillance is key to airport weather risk mitigation</a:t>
            </a:r>
          </a:p>
        </p:txBody>
      </p:sp>
      <p:sp>
        <p:nvSpPr>
          <p:cNvPr id="2" name="Date Placeholder 1"/>
          <p:cNvSpPr>
            <a:spLocks noGrp="1"/>
          </p:cNvSpPr>
          <p:nvPr>
            <p:ph type="dt" sz="half" idx="10"/>
          </p:nvPr>
        </p:nvSpPr>
        <p:spPr/>
        <p:txBody>
          <a:bodyPr/>
          <a:lstStyle/>
          <a:p>
            <a:fld id="{34E4D011-BBC3-45B6-9A61-ECA624066A7B}" type="datetime1">
              <a:rPr lang="en-US" altLang="ja-JP" smtClean="0"/>
              <a:t>3/20/2017</a:t>
            </a:fld>
            <a:endParaRPr lang="ja-JP" altLang="en-US"/>
          </a:p>
        </p:txBody>
      </p:sp>
      <p:sp>
        <p:nvSpPr>
          <p:cNvPr id="3" name="Slide Number Placeholder 2"/>
          <p:cNvSpPr>
            <a:spLocks noGrp="1"/>
          </p:cNvSpPr>
          <p:nvPr>
            <p:ph type="sldNum" sz="quarter" idx="12"/>
          </p:nvPr>
        </p:nvSpPr>
        <p:spPr/>
        <p:txBody>
          <a:bodyPr/>
          <a:lstStyle/>
          <a:p>
            <a:fld id="{95495311-78B2-F544-BDF6-4C0AFB648604}" type="slidenum">
              <a:rPr lang="en-US" altLang="ja-JP" smtClean="0"/>
              <a:pPr/>
              <a:t>27</a:t>
            </a:fld>
            <a:endParaRPr lang="en-US" altLang="ja-JP"/>
          </a:p>
        </p:txBody>
      </p:sp>
    </p:spTree>
    <p:extLst>
      <p:ext uri="{BB962C8B-B14F-4D97-AF65-F5344CB8AC3E}">
        <p14:creationId xmlns:p14="http://schemas.microsoft.com/office/powerpoint/2010/main" val="35626804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ChangeArrowheads="1"/>
          </p:cNvSpPr>
          <p:nvPr/>
        </p:nvSpPr>
        <p:spPr bwMode="auto">
          <a:xfrm>
            <a:off x="1143000" y="2076450"/>
            <a:ext cx="7010400" cy="3967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eaLnBrk="1" hangingPunct="1">
              <a:lnSpc>
                <a:spcPct val="110000"/>
              </a:lnSpc>
              <a:spcBef>
                <a:spcPct val="40000"/>
              </a:spcBef>
              <a:buClr>
                <a:srgbClr val="D60093"/>
              </a:buClr>
              <a:buFont typeface="Wingdings" charset="0"/>
              <a:buChar char="§"/>
            </a:pPr>
            <a:endParaRPr lang="en-US" altLang="ja-JP" sz="2800"/>
          </a:p>
        </p:txBody>
      </p:sp>
      <p:sp>
        <p:nvSpPr>
          <p:cNvPr id="37892" name="Rectangle 3"/>
          <p:cNvSpPr>
            <a:spLocks noChangeArrowheads="1"/>
          </p:cNvSpPr>
          <p:nvPr/>
        </p:nvSpPr>
        <p:spPr bwMode="auto">
          <a:xfrm>
            <a:off x="562267" y="1253756"/>
            <a:ext cx="7743534" cy="49914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457200" indent="-457200" eaLnBrk="1" hangingPunct="1">
              <a:lnSpc>
                <a:spcPct val="90000"/>
              </a:lnSpc>
              <a:spcBef>
                <a:spcPts val="2400"/>
              </a:spcBef>
              <a:buClr>
                <a:srgbClr val="840D22"/>
              </a:buClr>
              <a:buSzPct val="110000"/>
              <a:buFont typeface="Arial" panose="020B0604020202020204" pitchFamily="34" charset="0"/>
              <a:buChar char="•"/>
            </a:pPr>
            <a:r>
              <a:rPr lang="en-US" altLang="ja-JP" sz="3200" dirty="0">
                <a:ln w="19050">
                  <a:solidFill>
                    <a:schemeClr val="tx1"/>
                  </a:solidFill>
                </a:ln>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Local high impact weather risk is closely linked to boundary layer wind and thermodynamic conditions </a:t>
            </a:r>
          </a:p>
          <a:p>
            <a:pPr marL="457200" indent="-457200" eaLnBrk="1" hangingPunct="1">
              <a:lnSpc>
                <a:spcPct val="90000"/>
              </a:lnSpc>
              <a:spcBef>
                <a:spcPts val="1800"/>
              </a:spcBef>
              <a:buClr>
                <a:srgbClr val="840D22"/>
              </a:buClr>
              <a:buSzPct val="110000"/>
              <a:buFont typeface="Arial" panose="020B0604020202020204" pitchFamily="34" charset="0"/>
              <a:buChar char="•"/>
            </a:pPr>
            <a:r>
              <a:rPr lang="en-US" altLang="ja-JP" sz="3200" dirty="0">
                <a:ln w="19050">
                  <a:solidFill>
                    <a:schemeClr val="tx1"/>
                  </a:solidFill>
                </a:ln>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Continuous monitoring of these conditions is essential for accurate local weather nowcasting and forecasting</a:t>
            </a:r>
          </a:p>
          <a:p>
            <a:pPr marL="457200" indent="-457200" eaLnBrk="1" hangingPunct="1">
              <a:lnSpc>
                <a:spcPct val="90000"/>
              </a:lnSpc>
              <a:spcBef>
                <a:spcPts val="2400"/>
              </a:spcBef>
              <a:buClr>
                <a:srgbClr val="840D22"/>
              </a:buClr>
              <a:buSzPct val="110000"/>
              <a:buFont typeface="Arial" panose="020B0604020202020204" pitchFamily="34" charset="0"/>
              <a:buChar char="•"/>
            </a:pPr>
            <a:r>
              <a:rPr lang="en-US" altLang="ja-JP" sz="3200" dirty="0">
                <a:ln w="19050">
                  <a:solidFill>
                    <a:schemeClr val="tx1"/>
                  </a:solidFill>
                </a:ln>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Integrated wind and thermodynamic profiling systems (WTPS) are mitigating weather risk at major airports</a:t>
            </a:r>
          </a:p>
        </p:txBody>
      </p:sp>
      <p:sp>
        <p:nvSpPr>
          <p:cNvPr id="2" name="Date Placeholder 1"/>
          <p:cNvSpPr>
            <a:spLocks noGrp="1"/>
          </p:cNvSpPr>
          <p:nvPr>
            <p:ph type="dt" sz="half" idx="10"/>
          </p:nvPr>
        </p:nvSpPr>
        <p:spPr/>
        <p:txBody>
          <a:bodyPr/>
          <a:lstStyle/>
          <a:p>
            <a:fld id="{FF4FA82E-3B52-4253-AB72-60D3EC571813}" type="datetime1">
              <a:rPr lang="en-US" altLang="ja-JP" smtClean="0"/>
              <a:t>3/20/2017</a:t>
            </a:fld>
            <a:endParaRPr lang="ja-JP" altLang="en-US"/>
          </a:p>
        </p:txBody>
      </p:sp>
      <p:sp>
        <p:nvSpPr>
          <p:cNvPr id="3" name="Slide Number Placeholder 2"/>
          <p:cNvSpPr>
            <a:spLocks noGrp="1"/>
          </p:cNvSpPr>
          <p:nvPr>
            <p:ph type="sldNum" sz="quarter" idx="12"/>
          </p:nvPr>
        </p:nvSpPr>
        <p:spPr/>
        <p:txBody>
          <a:bodyPr/>
          <a:lstStyle/>
          <a:p>
            <a:fld id="{1D585D06-2F2D-074B-B15A-847964085311}" type="slidenum">
              <a:rPr lang="en-US" altLang="ja-JP" smtClean="0"/>
              <a:pPr/>
              <a:t>3</a:t>
            </a:fld>
            <a:endParaRPr lang="en-US" altLang="ja-JP"/>
          </a:p>
        </p:txBody>
      </p:sp>
      <p:sp>
        <p:nvSpPr>
          <p:cNvPr id="8" name="Rectangle 2"/>
          <p:cNvSpPr txBox="1">
            <a:spLocks noChangeArrowheads="1"/>
          </p:cNvSpPr>
          <p:nvPr/>
        </p:nvSpPr>
        <p:spPr>
          <a:xfrm>
            <a:off x="-18757" y="223043"/>
            <a:ext cx="9143999" cy="800100"/>
          </a:xfrm>
          <a:prstGeom prst="rect">
            <a:avLst/>
          </a:prstGeom>
          <a:effectLst>
            <a:outerShdw blurRad="50800" dist="38100" dir="2700000" algn="tl" rotWithShape="0">
              <a:prstClr val="black">
                <a:alpha val="40000"/>
              </a:prstClr>
            </a:outerShdw>
          </a:effectLst>
          <a:extLst/>
        </p:spPr>
        <p:txBody>
          <a:bodyPr/>
          <a:lstStyle>
            <a:lvl1pPr algn="ctr" rtl="0" eaLnBrk="0" fontAlgn="base" hangingPunct="0">
              <a:spcBef>
                <a:spcPct val="0"/>
              </a:spcBef>
              <a:spcAft>
                <a:spcPct val="0"/>
              </a:spcAft>
              <a:defRPr sz="4400">
                <a:solidFill>
                  <a:schemeClr val="tx2"/>
                </a:solidFill>
                <a:latin typeface="+mj-lt"/>
                <a:ea typeface="ＭＳ Ｐゴシック" panose="020B0600070205080204" pitchFamily="34" charset="-128"/>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panose="020B0600070205080204" pitchFamily="34" charset="-128"/>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panose="020B0600070205080204" pitchFamily="34" charset="-128"/>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panose="020B0600070205080204" pitchFamily="34" charset="-128"/>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panose="020B0600070205080204" pitchFamily="34" charset="-128"/>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a:lstStyle>
          <a:p>
            <a:pPr eaLnBrk="1" hangingPunct="1">
              <a:defRPr/>
            </a:pPr>
            <a:r>
              <a:rPr lang="en-US" sz="5400" b="1" dirty="0">
                <a:ln>
                  <a:solidFill>
                    <a:schemeClr val="tx1"/>
                  </a:solidFill>
                </a:ln>
                <a:solidFill>
                  <a:srgbClr val="1208DC"/>
                </a:solidFill>
                <a:latin typeface="Calibri" panose="020F0502020204030204" pitchFamily="34" charset="0"/>
                <a:ea typeface="굴림" charset="0"/>
                <a:cs typeface="Calibri" panose="020F0502020204030204" pitchFamily="34" charset="0"/>
              </a:rPr>
              <a:t>Airport Weather Risk</a:t>
            </a:r>
            <a:endParaRPr lang="en-US" sz="5400" b="1" kern="0" dirty="0">
              <a:ln>
                <a:solidFill>
                  <a:schemeClr val="tx1"/>
                </a:solidFill>
              </a:ln>
              <a:solidFill>
                <a:srgbClr val="1208DC"/>
              </a:solidFill>
              <a:latin typeface="Calibri" panose="020F0502020204030204" pitchFamily="34" charset="0"/>
              <a:ea typeface="+mj-ea"/>
              <a:cs typeface="Calibri" panose="020F050202020403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ate Placeholder 12"/>
          <p:cNvSpPr>
            <a:spLocks noGrp="1"/>
          </p:cNvSpPr>
          <p:nvPr>
            <p:ph type="dt" sz="half" idx="10"/>
          </p:nvPr>
        </p:nvSpPr>
        <p:spPr/>
        <p:txBody>
          <a:bodyPr/>
          <a:lstStyle/>
          <a:p>
            <a:fld id="{DE0A5413-6102-4EE2-B62F-7D3BFA1AB945}" type="datetime1">
              <a:rPr lang="en-US" smtClean="0"/>
              <a:t>3/20/2017</a:t>
            </a:fld>
            <a:endParaRPr lang="en-US"/>
          </a:p>
        </p:txBody>
      </p:sp>
      <p:sp>
        <p:nvSpPr>
          <p:cNvPr id="15" name="Slide Number Placeholder 14"/>
          <p:cNvSpPr>
            <a:spLocks noGrp="1"/>
          </p:cNvSpPr>
          <p:nvPr>
            <p:ph type="sldNum" sz="quarter" idx="12"/>
          </p:nvPr>
        </p:nvSpPr>
        <p:spPr/>
        <p:txBody>
          <a:bodyPr/>
          <a:lstStyle/>
          <a:p>
            <a:fld id="{458CA9D5-8636-42FD-91F4-41FB5B5AB293}" type="slidenum">
              <a:rPr lang="en-US" smtClean="0"/>
              <a:pPr/>
              <a:t>4</a:t>
            </a:fld>
            <a:endParaRPr lang="en-US"/>
          </a:p>
        </p:txBody>
      </p:sp>
      <p:sp>
        <p:nvSpPr>
          <p:cNvPr id="17" name="Title 1"/>
          <p:cNvSpPr txBox="1">
            <a:spLocks/>
          </p:cNvSpPr>
          <p:nvPr/>
        </p:nvSpPr>
        <p:spPr>
          <a:xfrm>
            <a:off x="0" y="200768"/>
            <a:ext cx="9144000" cy="518324"/>
          </a:xfrm>
          <a:prstGeom prst="rect">
            <a:avLst/>
          </a:prstGeom>
          <a:ln>
            <a:noFill/>
          </a:ln>
          <a:effectLst>
            <a:outerShdw blurRad="50800" dist="38100" dir="2700000" algn="tl" rotWithShape="0">
              <a:prstClr val="black">
                <a:alpha val="40000"/>
              </a:prstClr>
            </a:outerShdw>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ln>
                  <a:solidFill>
                    <a:schemeClr val="tx1"/>
                  </a:solidFill>
                </a:ln>
                <a:solidFill>
                  <a:srgbClr val="0000FF"/>
                </a:solidFill>
                <a:effectLst>
                  <a:outerShdw blurRad="50800" dist="38100" dir="2700000" algn="tl" rotWithShape="0">
                    <a:prstClr val="black">
                      <a:alpha val="40000"/>
                    </a:prstClr>
                  </a:outerShdw>
                </a:effectLst>
                <a:latin typeface="+mn-lt"/>
              </a:rPr>
              <a:t>Wind &amp; Thermodynamic Profiling System (WTPS)</a:t>
            </a:r>
            <a:r>
              <a:rPr lang="en-US" sz="2800" b="1" baseline="30000" dirty="0">
                <a:ln>
                  <a:solidFill>
                    <a:schemeClr val="tx1"/>
                  </a:solidFill>
                </a:ln>
                <a:solidFill>
                  <a:srgbClr val="0000FF"/>
                </a:solidFill>
                <a:effectLst>
                  <a:outerShdw blurRad="50800" dist="38100" dir="2700000" algn="tl" rotWithShape="0">
                    <a:prstClr val="black">
                      <a:alpha val="40000"/>
                    </a:prstClr>
                  </a:outerShdw>
                </a:effectLst>
                <a:latin typeface="+mn-lt"/>
              </a:rPr>
              <a:t> </a:t>
            </a:r>
          </a:p>
        </p:txBody>
      </p:sp>
      <p:pic>
        <p:nvPicPr>
          <p:cNvPr id="12" name="Picture 1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57200" y="881109"/>
            <a:ext cx="8229600" cy="4452892"/>
          </a:xfrm>
          <a:prstGeom prst="rect">
            <a:avLst/>
          </a:prstGeom>
          <a:ln w="28575">
            <a:solidFill>
              <a:schemeClr val="tx1"/>
            </a:solidFill>
          </a:ln>
          <a:effectLst>
            <a:outerShdw blurRad="50800" dist="38100" dir="2700000" algn="tl" rotWithShape="0">
              <a:prstClr val="black">
                <a:alpha val="40000"/>
              </a:prstClr>
            </a:outerShdw>
          </a:effectLst>
        </p:spPr>
      </p:pic>
      <p:sp>
        <p:nvSpPr>
          <p:cNvPr id="3" name="TextBox 2"/>
          <p:cNvSpPr txBox="1"/>
          <p:nvPr/>
        </p:nvSpPr>
        <p:spPr>
          <a:xfrm>
            <a:off x="0" y="5467882"/>
            <a:ext cx="9144000" cy="757130"/>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lnSpc>
                <a:spcPct val="90000"/>
              </a:lnSpc>
            </a:pPr>
            <a:r>
              <a:rPr lang="en-US" sz="2400" b="1" dirty="0">
                <a:ln>
                  <a:solidFill>
                    <a:schemeClr val="tx1"/>
                  </a:solidFill>
                </a:ln>
                <a:latin typeface="Calibri" panose="020F0502020204030204" pitchFamily="34" charset="0"/>
                <a:cs typeface="Calibri" panose="020F0502020204030204" pitchFamily="34" charset="0"/>
              </a:rPr>
              <a:t>Microwave Thermodynamic Profiler (MTP) and Wind Radar </a:t>
            </a:r>
            <a:br>
              <a:rPr lang="en-US" sz="2400" b="1" dirty="0">
                <a:ln>
                  <a:solidFill>
                    <a:schemeClr val="tx1"/>
                  </a:solidFill>
                </a:ln>
                <a:latin typeface="Calibri" panose="020F0502020204030204" pitchFamily="34" charset="0"/>
                <a:cs typeface="Calibri" panose="020F0502020204030204" pitchFamily="34" charset="0"/>
              </a:rPr>
            </a:br>
            <a:r>
              <a:rPr lang="en-US" sz="2400" b="1" dirty="0">
                <a:ln>
                  <a:solidFill>
                    <a:schemeClr val="tx1"/>
                  </a:solidFill>
                </a:ln>
                <a:latin typeface="Calibri" panose="020F0502020204030204" pitchFamily="34" charset="0"/>
                <a:cs typeface="Calibri" panose="020F0502020204030204" pitchFamily="34" charset="0"/>
              </a:rPr>
              <a:t>Abu Dhabi International Airport (AUH)</a:t>
            </a:r>
          </a:p>
        </p:txBody>
      </p:sp>
    </p:spTree>
    <p:extLst>
      <p:ext uri="{BB962C8B-B14F-4D97-AF65-F5344CB8AC3E}">
        <p14:creationId xmlns:p14="http://schemas.microsoft.com/office/powerpoint/2010/main" val="20264795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2" name="Date Placeholder 1"/>
          <p:cNvSpPr>
            <a:spLocks noGrp="1"/>
          </p:cNvSpPr>
          <p:nvPr>
            <p:ph type="dt" sz="half" idx="10"/>
          </p:nvPr>
        </p:nvSpPr>
        <p:spPr/>
        <p:txBody>
          <a:bodyPr/>
          <a:lstStyle/>
          <a:p>
            <a:pPr>
              <a:defRPr/>
            </a:pPr>
            <a:fld id="{C8B860CC-6E5D-42F1-9027-71019E395395}" type="datetime1">
              <a:rPr lang="en-US" b="1" i="1" smtClean="0"/>
              <a:t>3/20/2017</a:t>
            </a:fld>
            <a:endParaRPr lang="en-US" b="1" i="1" dirty="0"/>
          </a:p>
        </p:txBody>
      </p:sp>
      <p:sp>
        <p:nvSpPr>
          <p:cNvPr id="3" name="Slide Number Placeholder 2"/>
          <p:cNvSpPr>
            <a:spLocks noGrp="1"/>
          </p:cNvSpPr>
          <p:nvPr>
            <p:ph type="sldNum" sz="quarter" idx="12"/>
          </p:nvPr>
        </p:nvSpPr>
        <p:spPr/>
        <p:txBody>
          <a:bodyPr/>
          <a:lstStyle/>
          <a:p>
            <a:pPr>
              <a:defRPr/>
            </a:pPr>
            <a:fld id="{90109484-5A63-4F0A-B78C-68BF49D9BFDF}" type="slidenum">
              <a:rPr lang="en-US" b="1" i="1" smtClean="0"/>
              <a:pPr>
                <a:defRPr/>
              </a:pPr>
              <a:t>5</a:t>
            </a:fld>
            <a:endParaRPr lang="en-US" b="1" i="1" dirty="0"/>
          </a:p>
        </p:txBody>
      </p:sp>
      <p:pic>
        <p:nvPicPr>
          <p:cNvPr id="5" name="Picture 4"/>
          <p:cNvPicPr>
            <a:picLocks/>
          </p:cNvPicPr>
          <p:nvPr/>
        </p:nvPicPr>
        <p:blipFill>
          <a:blip r:embed="rId3"/>
          <a:stretch>
            <a:fillRect/>
          </a:stretch>
        </p:blipFill>
        <p:spPr>
          <a:xfrm>
            <a:off x="455141" y="838201"/>
            <a:ext cx="8229600" cy="4808239"/>
          </a:xfrm>
          <a:prstGeom prst="rect">
            <a:avLst/>
          </a:prstGeom>
          <a:ln w="28575">
            <a:solidFill>
              <a:schemeClr val="tx1"/>
            </a:solidFill>
          </a:ln>
          <a:effectLst>
            <a:outerShdw blurRad="50800" dist="38100" dir="2700000" algn="tl" rotWithShape="0">
              <a:prstClr val="black">
                <a:alpha val="40000"/>
              </a:prstClr>
            </a:outerShdw>
          </a:effectLst>
        </p:spPr>
      </p:pic>
      <p:sp>
        <p:nvSpPr>
          <p:cNvPr id="6" name="TextBox 5"/>
          <p:cNvSpPr txBox="1"/>
          <p:nvPr/>
        </p:nvSpPr>
        <p:spPr>
          <a:xfrm>
            <a:off x="-2059" y="0"/>
            <a:ext cx="9144000" cy="73866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200" b="1" dirty="0">
                <a:ln w="3175">
                  <a:solidFill>
                    <a:schemeClr val="tx1"/>
                  </a:solidFill>
                </a:ln>
                <a:solidFill>
                  <a:srgbClr val="0000FF"/>
                </a:solidFill>
                <a:effectLst>
                  <a:outerShdw blurRad="50800" dist="38100" dir="2700000" algn="tl" rotWithShape="0">
                    <a:prstClr val="black">
                      <a:alpha val="40000"/>
                    </a:prstClr>
                  </a:outerShdw>
                </a:effectLst>
                <a:latin typeface="Calibri" panose="020F0502020204030204" pitchFamily="34" charset="0"/>
              </a:rPr>
              <a:t>Integrated Wind &amp; Thermodynamics</a:t>
            </a:r>
          </a:p>
        </p:txBody>
      </p:sp>
      <p:sp>
        <p:nvSpPr>
          <p:cNvPr id="7" name="TextBox 6"/>
          <p:cNvSpPr txBox="1"/>
          <p:nvPr/>
        </p:nvSpPr>
        <p:spPr>
          <a:xfrm>
            <a:off x="0" y="5715000"/>
            <a:ext cx="9141941" cy="461665"/>
          </a:xfrm>
          <a:prstGeom prst="rect">
            <a:avLst/>
          </a:prstGeom>
          <a:noFill/>
        </p:spPr>
        <p:txBody>
          <a:bodyPr wrap="square" rtlCol="0">
            <a:spAutoFit/>
          </a:bodyPr>
          <a:lstStyle/>
          <a:p>
            <a:pPr algn="ctr"/>
            <a:r>
              <a:rPr lang="en-US" sz="2400" b="1" dirty="0">
                <a:ln>
                  <a:solidFill>
                    <a:schemeClr val="tx1"/>
                  </a:solidFill>
                </a:ln>
                <a:latin typeface="Calibri" panose="020F0502020204030204" pitchFamily="34" charset="0"/>
                <a:cs typeface="Calibri" panose="020F0502020204030204" pitchFamily="34" charset="0"/>
              </a:rPr>
              <a:t>Strong Multicell Alert hours before Severe Convection</a:t>
            </a:r>
          </a:p>
        </p:txBody>
      </p:sp>
    </p:spTree>
    <p:extLst>
      <p:ext uri="{BB962C8B-B14F-4D97-AF65-F5344CB8AC3E}">
        <p14:creationId xmlns:p14="http://schemas.microsoft.com/office/powerpoint/2010/main" val="17252304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838200"/>
          </a:xfrm>
        </p:spPr>
        <p:txBody>
          <a:bodyPr>
            <a:noAutofit/>
          </a:bodyPr>
          <a:lstStyle/>
          <a:p>
            <a:pPr algn="ctr">
              <a:lnSpc>
                <a:spcPct val="90000"/>
              </a:lnSpc>
            </a:pPr>
            <a:r>
              <a:rPr lang="en-US" b="1" i="1" dirty="0">
                <a:ln>
                  <a:solidFill>
                    <a:schemeClr val="tx1"/>
                  </a:solidFill>
                </a:ln>
                <a:solidFill>
                  <a:srgbClr val="0000CC"/>
                </a:solidFill>
                <a:effectLst>
                  <a:outerShdw blurRad="50800" dist="38100" dir="2700000" algn="tl" rotWithShape="0">
                    <a:prstClr val="black">
                      <a:alpha val="40000"/>
                    </a:prstClr>
                  </a:outerShdw>
                </a:effectLst>
                <a:latin typeface="+mn-lt"/>
              </a:rPr>
              <a:t>SkyCast™ </a:t>
            </a:r>
            <a:r>
              <a:rPr lang="en-US" b="1" dirty="0">
                <a:ln>
                  <a:solidFill>
                    <a:schemeClr val="tx1"/>
                  </a:solidFill>
                </a:ln>
                <a:solidFill>
                  <a:srgbClr val="0000CC"/>
                </a:solidFill>
                <a:effectLst>
                  <a:outerShdw blurRad="50800" dist="38100" dir="2700000" algn="tl" rotWithShape="0">
                    <a:prstClr val="black">
                      <a:alpha val="40000"/>
                    </a:prstClr>
                  </a:outerShdw>
                </a:effectLst>
                <a:latin typeface="+mn-lt"/>
              </a:rPr>
              <a:t>WTPS Installations </a:t>
            </a:r>
          </a:p>
        </p:txBody>
      </p:sp>
      <p:sp>
        <p:nvSpPr>
          <p:cNvPr id="3" name="Content Placeholder 2"/>
          <p:cNvSpPr>
            <a:spLocks noGrp="1"/>
          </p:cNvSpPr>
          <p:nvPr>
            <p:ph idx="1"/>
          </p:nvPr>
        </p:nvSpPr>
        <p:spPr>
          <a:xfrm>
            <a:off x="1533525" y="1219200"/>
            <a:ext cx="6076950" cy="4782953"/>
          </a:xfrm>
        </p:spPr>
        <p:txBody>
          <a:bodyPr>
            <a:normAutofit fontScale="92500" lnSpcReduction="20000"/>
          </a:bodyPr>
          <a:lstStyle/>
          <a:p>
            <a:pPr>
              <a:spcBef>
                <a:spcPts val="0"/>
              </a:spcBef>
              <a:spcAft>
                <a:spcPts val="1800"/>
              </a:spcAft>
              <a:buClr>
                <a:srgbClr val="8C152E"/>
              </a:buClr>
              <a:buFont typeface="Arial" panose="020B0604020202020204" pitchFamily="34" charset="0"/>
              <a:buChar char="•"/>
            </a:pPr>
            <a:r>
              <a:rPr lang="en-US" sz="1800" b="1" i="1" dirty="0">
                <a:ln>
                  <a:solidFill>
                    <a:schemeClr val="tx1"/>
                  </a:solidFill>
                </a:ln>
                <a:effectLst>
                  <a:outerShdw blurRad="50800" dist="38100" dir="2700000" algn="tl" rotWithShape="0">
                    <a:prstClr val="black">
                      <a:alpha val="40000"/>
                    </a:prstClr>
                  </a:outerShdw>
                </a:effectLst>
              </a:rPr>
              <a:t>Abu Dhabi Int’l Airport (AUH) - 2016</a:t>
            </a:r>
          </a:p>
          <a:p>
            <a:pPr>
              <a:spcBef>
                <a:spcPts val="0"/>
              </a:spcBef>
              <a:spcAft>
                <a:spcPts val="1800"/>
              </a:spcAft>
              <a:buClr>
                <a:srgbClr val="8C152E"/>
              </a:buClr>
              <a:buFont typeface="Arial" panose="020B0604020202020204" pitchFamily="34" charset="0"/>
              <a:buChar char="•"/>
            </a:pPr>
            <a:r>
              <a:rPr lang="en-US" sz="1800" b="1" i="1" dirty="0">
                <a:ln>
                  <a:solidFill>
                    <a:schemeClr val="tx1"/>
                  </a:solidFill>
                </a:ln>
                <a:effectLst>
                  <a:outerShdw blurRad="50800" dist="38100" dir="2700000" algn="tl" rotWithShape="0">
                    <a:prstClr val="black">
                      <a:alpha val="40000"/>
                    </a:prstClr>
                  </a:outerShdw>
                </a:effectLst>
              </a:rPr>
              <a:t>Taiwan Typhoon Research Institute - 2016</a:t>
            </a:r>
          </a:p>
          <a:p>
            <a:pPr>
              <a:spcBef>
                <a:spcPts val="0"/>
              </a:spcBef>
              <a:spcAft>
                <a:spcPts val="1800"/>
              </a:spcAft>
              <a:buClr>
                <a:srgbClr val="8C152E"/>
              </a:buClr>
              <a:buFont typeface="Arial" panose="020B0604020202020204" pitchFamily="34" charset="0"/>
              <a:buChar char="•"/>
            </a:pPr>
            <a:r>
              <a:rPr lang="en-US" sz="1800" b="1" i="1" dirty="0">
                <a:ln>
                  <a:solidFill>
                    <a:schemeClr val="tx1"/>
                  </a:solidFill>
                </a:ln>
                <a:effectLst>
                  <a:outerShdw blurRad="50800" dist="38100" dir="2700000" algn="tl" rotWithShape="0">
                    <a:prstClr val="black">
                      <a:alpha val="40000"/>
                    </a:prstClr>
                  </a:outerShdw>
                </a:effectLst>
              </a:rPr>
              <a:t>Bahrain Int’l Airport (BAH) - 2015</a:t>
            </a:r>
          </a:p>
          <a:p>
            <a:pPr>
              <a:spcBef>
                <a:spcPts val="0"/>
              </a:spcBef>
              <a:spcAft>
                <a:spcPts val="1800"/>
              </a:spcAft>
              <a:buClr>
                <a:srgbClr val="8C152E"/>
              </a:buClr>
              <a:buFont typeface="Arial" panose="020B0604020202020204" pitchFamily="34" charset="0"/>
              <a:buChar char="•"/>
            </a:pPr>
            <a:r>
              <a:rPr lang="en-US" sz="1800" b="1" i="1" dirty="0">
                <a:ln>
                  <a:solidFill>
                    <a:schemeClr val="tx1"/>
                  </a:solidFill>
                </a:ln>
                <a:effectLst>
                  <a:outerShdw blurRad="50800" dist="38100" dir="2700000" algn="tl" rotWithShape="0">
                    <a:prstClr val="black">
                      <a:alpha val="40000"/>
                    </a:prstClr>
                  </a:outerShdw>
                </a:effectLst>
              </a:rPr>
              <a:t>Korean AF (7 systems, various airbases) - 2014</a:t>
            </a:r>
          </a:p>
          <a:p>
            <a:pPr>
              <a:spcBef>
                <a:spcPts val="0"/>
              </a:spcBef>
              <a:spcAft>
                <a:spcPts val="1800"/>
              </a:spcAft>
              <a:buClr>
                <a:srgbClr val="8C152E"/>
              </a:buClr>
              <a:buFont typeface="Arial" panose="020B0604020202020204" pitchFamily="34" charset="0"/>
              <a:buChar char="•"/>
            </a:pPr>
            <a:r>
              <a:rPr lang="en-US" sz="1800" b="1" i="1" dirty="0">
                <a:ln>
                  <a:solidFill>
                    <a:schemeClr val="tx1"/>
                  </a:solidFill>
                </a:ln>
                <a:effectLst>
                  <a:outerShdw blurRad="50800" dist="38100" dir="2700000" algn="tl" rotWithShape="0">
                    <a:prstClr val="black">
                      <a:alpha val="40000"/>
                    </a:prstClr>
                  </a:outerShdw>
                </a:effectLst>
              </a:rPr>
              <a:t>San Diego Gas &amp; Electric (2 systems) - 2014</a:t>
            </a:r>
          </a:p>
          <a:p>
            <a:pPr>
              <a:spcBef>
                <a:spcPts val="0"/>
              </a:spcBef>
              <a:spcAft>
                <a:spcPts val="1800"/>
              </a:spcAft>
              <a:buClr>
                <a:srgbClr val="8C152E"/>
              </a:buClr>
              <a:buFont typeface="Arial" panose="020B0604020202020204" pitchFamily="34" charset="0"/>
              <a:buChar char="•"/>
            </a:pPr>
            <a:r>
              <a:rPr lang="en-US" sz="1800" b="1" i="1" dirty="0">
                <a:ln>
                  <a:solidFill>
                    <a:schemeClr val="tx1"/>
                  </a:solidFill>
                </a:ln>
                <a:effectLst>
                  <a:outerShdw blurRad="50800" dist="38100" dir="2700000" algn="tl" rotWithShape="0">
                    <a:prstClr val="black">
                      <a:alpha val="40000"/>
                    </a:prstClr>
                  </a:outerShdw>
                </a:effectLst>
              </a:rPr>
              <a:t>Indian AF (20 MTPs, RWPs pending) - 2013</a:t>
            </a:r>
          </a:p>
          <a:p>
            <a:pPr>
              <a:spcBef>
                <a:spcPts val="0"/>
              </a:spcBef>
              <a:spcAft>
                <a:spcPts val="1800"/>
              </a:spcAft>
              <a:buClr>
                <a:srgbClr val="8C152E"/>
              </a:buClr>
              <a:buFont typeface="Arial" panose="020B0604020202020204" pitchFamily="34" charset="0"/>
              <a:buChar char="•"/>
            </a:pPr>
            <a:r>
              <a:rPr lang="en-US" sz="1800" b="1" i="1" dirty="0">
                <a:ln>
                  <a:solidFill>
                    <a:schemeClr val="tx1"/>
                  </a:solidFill>
                </a:ln>
                <a:effectLst>
                  <a:outerShdw blurRad="50800" dist="38100" dir="2700000" algn="tl" rotWithShape="0">
                    <a:prstClr val="black">
                      <a:alpha val="40000"/>
                    </a:prstClr>
                  </a:outerShdw>
                </a:effectLst>
              </a:rPr>
              <a:t>Bangkok Int’l Airport (BKK) - 2012</a:t>
            </a:r>
          </a:p>
          <a:p>
            <a:pPr>
              <a:spcBef>
                <a:spcPts val="0"/>
              </a:spcBef>
              <a:spcAft>
                <a:spcPts val="1800"/>
              </a:spcAft>
              <a:buClr>
                <a:srgbClr val="8C152E"/>
              </a:buClr>
              <a:buFont typeface="Arial" panose="020B0604020202020204" pitchFamily="34" charset="0"/>
              <a:buChar char="•"/>
            </a:pPr>
            <a:r>
              <a:rPr lang="en-US" sz="1800" b="1" i="1" dirty="0">
                <a:ln>
                  <a:solidFill>
                    <a:schemeClr val="tx1"/>
                  </a:solidFill>
                </a:ln>
                <a:effectLst>
                  <a:outerShdw blurRad="50800" dist="38100" dir="2700000" algn="tl" rotWithShape="0">
                    <a:prstClr val="black">
                      <a:alpha val="40000"/>
                    </a:prstClr>
                  </a:outerShdw>
                </a:effectLst>
              </a:rPr>
              <a:t>Los Angeles International Airport - 2011</a:t>
            </a:r>
          </a:p>
          <a:p>
            <a:pPr>
              <a:spcBef>
                <a:spcPts val="0"/>
              </a:spcBef>
              <a:spcAft>
                <a:spcPts val="1800"/>
              </a:spcAft>
              <a:buClr>
                <a:srgbClr val="8C152E"/>
              </a:buClr>
              <a:buFont typeface="Arial" panose="020B0604020202020204" pitchFamily="34" charset="0"/>
              <a:buChar char="•"/>
            </a:pPr>
            <a:r>
              <a:rPr lang="en-US" sz="1800" b="1" i="1" dirty="0">
                <a:ln>
                  <a:solidFill>
                    <a:schemeClr val="tx1"/>
                  </a:solidFill>
                </a:ln>
                <a:effectLst>
                  <a:outerShdw blurRad="50800" dist="38100" dir="2700000" algn="tl" rotWithShape="0">
                    <a:prstClr val="black">
                      <a:alpha val="40000"/>
                    </a:prstClr>
                  </a:outerShdw>
                </a:effectLst>
              </a:rPr>
              <a:t>Dubai Int’l Airport (DXB) - 2008</a:t>
            </a:r>
          </a:p>
          <a:p>
            <a:pPr>
              <a:spcBef>
                <a:spcPts val="0"/>
              </a:spcBef>
              <a:spcAft>
                <a:spcPts val="1800"/>
              </a:spcAft>
              <a:buClr>
                <a:srgbClr val="8C152E"/>
              </a:buClr>
              <a:buFont typeface="Arial" panose="020B0604020202020204" pitchFamily="34" charset="0"/>
              <a:buChar char="•"/>
            </a:pPr>
            <a:r>
              <a:rPr lang="en-US" sz="1800" b="1" i="1" dirty="0">
                <a:ln>
                  <a:solidFill>
                    <a:schemeClr val="tx1"/>
                  </a:solidFill>
                </a:ln>
                <a:effectLst>
                  <a:outerShdw blurRad="50800" dist="38100" dir="2700000" algn="tl" rotWithShape="0">
                    <a:prstClr val="black">
                      <a:alpha val="40000"/>
                    </a:prstClr>
                  </a:outerShdw>
                </a:effectLst>
              </a:rPr>
              <a:t>Howard University Beltsville Research Facility - 2008</a:t>
            </a:r>
          </a:p>
          <a:p>
            <a:pPr>
              <a:spcBef>
                <a:spcPts val="0"/>
              </a:spcBef>
              <a:spcAft>
                <a:spcPts val="1800"/>
              </a:spcAft>
              <a:buClr>
                <a:srgbClr val="8C152E"/>
              </a:buClr>
              <a:buFont typeface="Arial" panose="020B0604020202020204" pitchFamily="34" charset="0"/>
              <a:buChar char="•"/>
            </a:pPr>
            <a:r>
              <a:rPr lang="en-US" sz="1800" b="1" i="1" dirty="0">
                <a:ln>
                  <a:solidFill>
                    <a:schemeClr val="tx1"/>
                  </a:solidFill>
                </a:ln>
                <a:effectLst>
                  <a:outerShdw blurRad="50800" dist="38100" dir="2700000" algn="tl" rotWithShape="0">
                    <a:prstClr val="black">
                      <a:alpha val="40000"/>
                    </a:prstClr>
                  </a:outerShdw>
                </a:effectLst>
              </a:rPr>
              <a:t>North Las Vegas Airport - 2007</a:t>
            </a:r>
          </a:p>
        </p:txBody>
      </p:sp>
      <p:sp>
        <p:nvSpPr>
          <p:cNvPr id="4" name="Date Placeholder 3"/>
          <p:cNvSpPr>
            <a:spLocks noGrp="1"/>
          </p:cNvSpPr>
          <p:nvPr>
            <p:ph type="dt" sz="half" idx="10"/>
          </p:nvPr>
        </p:nvSpPr>
        <p:spPr/>
        <p:txBody>
          <a:bodyPr/>
          <a:lstStyle/>
          <a:p>
            <a:fld id="{BD6149CC-3656-402B-9199-CE0ADC80BF6F}" type="datetime1">
              <a:rPr lang="en-US" smtClean="0"/>
              <a:pPr/>
              <a:t>3/20/2017</a:t>
            </a:fld>
            <a:endParaRPr lang="en-US" dirty="0"/>
          </a:p>
        </p:txBody>
      </p:sp>
      <p:sp>
        <p:nvSpPr>
          <p:cNvPr id="6" name="Slide Number Placeholder 5"/>
          <p:cNvSpPr>
            <a:spLocks noGrp="1"/>
          </p:cNvSpPr>
          <p:nvPr>
            <p:ph type="sldNum" sz="quarter" idx="12"/>
          </p:nvPr>
        </p:nvSpPr>
        <p:spPr/>
        <p:txBody>
          <a:bodyPr/>
          <a:lstStyle/>
          <a:p>
            <a:fld id="{458CA9D5-8636-42FD-91F4-41FB5B5AB293}" type="slidenum">
              <a:rPr lang="en-US" smtClean="0"/>
              <a:pPr/>
              <a:t>6</a:t>
            </a:fld>
            <a:endParaRPr lang="en-US"/>
          </a:p>
        </p:txBody>
      </p:sp>
    </p:spTree>
    <p:extLst>
      <p:ext uri="{BB962C8B-B14F-4D97-AF65-F5344CB8AC3E}">
        <p14:creationId xmlns:p14="http://schemas.microsoft.com/office/powerpoint/2010/main" val="14645906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5638800"/>
            <a:ext cx="9144000" cy="523220"/>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800" b="1" dirty="0">
                <a:ln>
                  <a:solidFill>
                    <a:schemeClr val="tx1"/>
                  </a:solidFill>
                </a:ln>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Cross &amp; Head Wind, Vertical Wind Shear, Liquid (Fog)</a:t>
            </a:r>
          </a:p>
        </p:txBody>
      </p:sp>
      <p:sp>
        <p:nvSpPr>
          <p:cNvPr id="2" name="Date Placeholder 1"/>
          <p:cNvSpPr>
            <a:spLocks noGrp="1"/>
          </p:cNvSpPr>
          <p:nvPr>
            <p:ph type="dt" sz="half" idx="10"/>
          </p:nvPr>
        </p:nvSpPr>
        <p:spPr/>
        <p:txBody>
          <a:bodyPr/>
          <a:lstStyle/>
          <a:p>
            <a:fld id="{A9C1FEDE-F65B-43C6-9B3F-E826C2256C73}" type="datetime1">
              <a:rPr lang="en-US" smtClean="0"/>
              <a:t>3/20/2017</a:t>
            </a:fld>
            <a:endParaRPr lang="en-US"/>
          </a:p>
        </p:txBody>
      </p:sp>
      <p:sp>
        <p:nvSpPr>
          <p:cNvPr id="4" name="Slide Number Placeholder 3"/>
          <p:cNvSpPr>
            <a:spLocks noGrp="1"/>
          </p:cNvSpPr>
          <p:nvPr>
            <p:ph type="sldNum" sz="quarter" idx="12"/>
          </p:nvPr>
        </p:nvSpPr>
        <p:spPr/>
        <p:txBody>
          <a:bodyPr/>
          <a:lstStyle/>
          <a:p>
            <a:fld id="{458CA9D5-8636-42FD-91F4-41FB5B5AB293}" type="slidenum">
              <a:rPr lang="en-US" smtClean="0"/>
              <a:pPr/>
              <a:t>7</a:t>
            </a:fld>
            <a:endParaRPr lang="en-US"/>
          </a:p>
        </p:txBody>
      </p:sp>
      <p:pic>
        <p:nvPicPr>
          <p:cNvPr id="3" name="Picture 2"/>
          <p:cNvPicPr>
            <a:picLocks/>
          </p:cNvPicPr>
          <p:nvPr/>
        </p:nvPicPr>
        <p:blipFill>
          <a:blip r:embed="rId3"/>
          <a:stretch>
            <a:fillRect/>
          </a:stretch>
        </p:blipFill>
        <p:spPr>
          <a:xfrm>
            <a:off x="457200" y="304800"/>
            <a:ext cx="8229600" cy="5257800"/>
          </a:xfrm>
          <a:prstGeom prst="rect">
            <a:avLst/>
          </a:prstGeom>
          <a:ln w="28575">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46998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480902"/>
          </a:xfrm>
        </p:spPr>
        <p:txBody>
          <a:bodyPr>
            <a:normAutofit/>
          </a:bodyPr>
          <a:lstStyle/>
          <a:p>
            <a:pPr algn="ctr">
              <a:lnSpc>
                <a:spcPct val="90000"/>
              </a:lnSpc>
            </a:pPr>
            <a:r>
              <a:rPr lang="en-US" sz="4800" b="1" dirty="0">
                <a:ln>
                  <a:solidFill>
                    <a:schemeClr val="tx1"/>
                  </a:solidFill>
                </a:ln>
                <a:solidFill>
                  <a:srgbClr val="0000CC"/>
                </a:solidFill>
                <a:effectLst>
                  <a:outerShdw blurRad="50800" dist="38100" dir="2700000" algn="tl" rotWithShape="0">
                    <a:prstClr val="black">
                      <a:alpha val="40000"/>
                    </a:prstClr>
                  </a:outerShdw>
                </a:effectLst>
                <a:latin typeface="Calibri" panose="020F0502020204030204" pitchFamily="34" charset="0"/>
              </a:rPr>
              <a:t>Integrated Wind Shear </a:t>
            </a:r>
            <a:br>
              <a:rPr lang="en-US" sz="4800" b="1" dirty="0">
                <a:ln>
                  <a:solidFill>
                    <a:schemeClr val="tx1"/>
                  </a:solidFill>
                </a:ln>
                <a:solidFill>
                  <a:srgbClr val="0000CC"/>
                </a:solidFill>
                <a:effectLst>
                  <a:outerShdw blurRad="50800" dist="38100" dir="2700000" algn="tl" rotWithShape="0">
                    <a:prstClr val="black">
                      <a:alpha val="40000"/>
                    </a:prstClr>
                  </a:outerShdw>
                </a:effectLst>
                <a:latin typeface="Calibri" panose="020F0502020204030204" pitchFamily="34" charset="0"/>
              </a:rPr>
            </a:br>
            <a:r>
              <a:rPr lang="en-US" sz="4800" b="1" dirty="0">
                <a:ln>
                  <a:solidFill>
                    <a:schemeClr val="tx1"/>
                  </a:solidFill>
                </a:ln>
                <a:solidFill>
                  <a:srgbClr val="0000CC"/>
                </a:solidFill>
                <a:effectLst>
                  <a:outerShdw blurRad="50800" dist="38100" dir="2700000" algn="tl" rotWithShape="0">
                    <a:prstClr val="black">
                      <a:alpha val="40000"/>
                    </a:prstClr>
                  </a:outerShdw>
                </a:effectLst>
                <a:latin typeface="Calibri" panose="020F0502020204030204" pitchFamily="34" charset="0"/>
              </a:rPr>
              <a:t>Alert System (IWAS)</a:t>
            </a:r>
          </a:p>
        </p:txBody>
      </p:sp>
      <p:sp>
        <p:nvSpPr>
          <p:cNvPr id="3" name="Content Placeholder 2"/>
          <p:cNvSpPr>
            <a:spLocks noGrp="1"/>
          </p:cNvSpPr>
          <p:nvPr>
            <p:ph sz="half" idx="1"/>
          </p:nvPr>
        </p:nvSpPr>
        <p:spPr>
          <a:xfrm>
            <a:off x="457200" y="1921998"/>
            <a:ext cx="4572000" cy="3412002"/>
          </a:xfrm>
        </p:spPr>
        <p:txBody>
          <a:bodyPr>
            <a:noAutofit/>
          </a:bodyPr>
          <a:lstStyle/>
          <a:p>
            <a:pPr marL="365760" indent="-365760">
              <a:spcBef>
                <a:spcPts val="0"/>
              </a:spcBef>
              <a:spcAft>
                <a:spcPts val="1800"/>
              </a:spcAft>
              <a:buClr>
                <a:srgbClr val="C00000"/>
              </a:buClr>
            </a:pPr>
            <a:r>
              <a:rPr lang="en-US" sz="3200" b="1" dirty="0">
                <a:ln>
                  <a:solidFill>
                    <a:schemeClr val="tx1"/>
                  </a:solidFill>
                </a:ln>
                <a:solidFill>
                  <a:schemeClr val="tx1"/>
                </a:solidFill>
                <a:effectLst>
                  <a:outerShdw blurRad="50800" dist="38100" dir="2700000" algn="tl" rotWithShape="0">
                    <a:prstClr val="black">
                      <a:alpha val="40000"/>
                    </a:prstClr>
                  </a:outerShdw>
                </a:effectLst>
                <a:latin typeface="Calibri" panose="020F0502020204030204" pitchFamily="34" charset="0"/>
              </a:rPr>
              <a:t>Vertical wind shear </a:t>
            </a:r>
            <a:br>
              <a:rPr lang="en-US" sz="3200" b="1" dirty="0">
                <a:ln>
                  <a:solidFill>
                    <a:schemeClr val="tx1"/>
                  </a:solidFill>
                </a:ln>
                <a:solidFill>
                  <a:schemeClr val="tx1"/>
                </a:solidFill>
                <a:effectLst>
                  <a:outerShdw blurRad="50800" dist="38100" dir="2700000" algn="tl" rotWithShape="0">
                    <a:prstClr val="black">
                      <a:alpha val="40000"/>
                    </a:prstClr>
                  </a:outerShdw>
                </a:effectLst>
                <a:latin typeface="Calibri" panose="020F0502020204030204" pitchFamily="34" charset="0"/>
              </a:rPr>
            </a:br>
            <a:r>
              <a:rPr lang="en-US" sz="3200" b="1" dirty="0">
                <a:ln>
                  <a:solidFill>
                    <a:schemeClr val="tx1"/>
                  </a:solidFill>
                </a:ln>
                <a:solidFill>
                  <a:schemeClr val="tx1"/>
                </a:solidFill>
                <a:effectLst>
                  <a:outerShdw blurRad="50800" dist="38100" dir="2700000" algn="tl" rotWithShape="0">
                    <a:prstClr val="black">
                      <a:alpha val="40000"/>
                    </a:prstClr>
                  </a:outerShdw>
                </a:effectLst>
                <a:latin typeface="Calibri" panose="020F0502020204030204" pitchFamily="34" charset="0"/>
              </a:rPr>
              <a:t>= vector difference between winds at </a:t>
            </a:r>
            <a:br>
              <a:rPr lang="en-US" sz="3200" b="1" dirty="0">
                <a:ln>
                  <a:solidFill>
                    <a:schemeClr val="tx1"/>
                  </a:solidFill>
                </a:ln>
                <a:solidFill>
                  <a:schemeClr val="tx1"/>
                </a:solidFill>
                <a:effectLst>
                  <a:outerShdw blurRad="50800" dist="38100" dir="2700000" algn="tl" rotWithShape="0">
                    <a:prstClr val="black">
                      <a:alpha val="40000"/>
                    </a:prstClr>
                  </a:outerShdw>
                </a:effectLst>
                <a:latin typeface="Calibri" panose="020F0502020204030204" pitchFamily="34" charset="0"/>
              </a:rPr>
            </a:br>
            <a:r>
              <a:rPr lang="en-US" sz="3200" b="1" dirty="0">
                <a:ln>
                  <a:solidFill>
                    <a:schemeClr val="tx1"/>
                  </a:solidFill>
                </a:ln>
                <a:solidFill>
                  <a:schemeClr val="tx1"/>
                </a:solidFill>
                <a:effectLst>
                  <a:outerShdw blurRad="50800" dist="38100" dir="2700000" algn="tl" rotWithShape="0">
                    <a:prstClr val="black">
                      <a:alpha val="40000"/>
                    </a:prstClr>
                  </a:outerShdw>
                </a:effectLst>
                <a:latin typeface="Calibri" panose="020F0502020204030204" pitchFamily="34" charset="0"/>
              </a:rPr>
              <a:t>two altitudes</a:t>
            </a:r>
          </a:p>
          <a:p>
            <a:pPr marL="365760" indent="-365760">
              <a:spcBef>
                <a:spcPts val="0"/>
              </a:spcBef>
              <a:spcAft>
                <a:spcPts val="1800"/>
              </a:spcAft>
              <a:buClr>
                <a:srgbClr val="C00000"/>
              </a:buClr>
            </a:pPr>
            <a:r>
              <a:rPr lang="en-US" sz="3200" b="1" dirty="0">
                <a:ln>
                  <a:solidFill>
                    <a:schemeClr val="tx1"/>
                  </a:solidFill>
                </a:ln>
                <a:solidFill>
                  <a:schemeClr val="tx1"/>
                </a:solidFill>
                <a:effectLst>
                  <a:outerShdw blurRad="50800" dist="38100" dir="2700000" algn="tl" rotWithShape="0">
                    <a:prstClr val="black">
                      <a:alpha val="40000"/>
                    </a:prstClr>
                  </a:outerShdw>
                </a:effectLst>
                <a:latin typeface="Calibri" panose="020F0502020204030204" pitchFamily="34" charset="0"/>
              </a:rPr>
              <a:t>Magnitude (kts/100 ft) and direction</a:t>
            </a:r>
          </a:p>
        </p:txBody>
      </p:sp>
      <p:sp>
        <p:nvSpPr>
          <p:cNvPr id="40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pic>
        <p:nvPicPr>
          <p:cNvPr id="6" name="Picture 5"/>
          <p:cNvPicPr>
            <a:picLocks noChangeAspect="1"/>
          </p:cNvPicPr>
          <p:nvPr/>
        </p:nvPicPr>
        <p:blipFill>
          <a:blip r:embed="rId3"/>
          <a:stretch>
            <a:fillRect/>
          </a:stretch>
        </p:blipFill>
        <p:spPr>
          <a:xfrm>
            <a:off x="5009606" y="2008252"/>
            <a:ext cx="3657600" cy="3037946"/>
          </a:xfrm>
          <a:prstGeom prst="rect">
            <a:avLst/>
          </a:prstGeom>
          <a:ln w="28575">
            <a:solidFill>
              <a:schemeClr val="tx1"/>
            </a:solidFill>
          </a:ln>
          <a:effectLst>
            <a:outerShdw blurRad="50800" dist="38100" dir="2700000" algn="tl" rotWithShape="0">
              <a:prstClr val="black">
                <a:alpha val="40000"/>
              </a:prstClr>
            </a:outerShdw>
          </a:effectLst>
        </p:spPr>
      </p:pic>
      <p:sp>
        <p:nvSpPr>
          <p:cNvPr id="8" name="Date Placeholder 7"/>
          <p:cNvSpPr>
            <a:spLocks noGrp="1"/>
          </p:cNvSpPr>
          <p:nvPr>
            <p:ph type="dt" sz="half" idx="10"/>
          </p:nvPr>
        </p:nvSpPr>
        <p:spPr/>
        <p:txBody>
          <a:bodyPr/>
          <a:lstStyle/>
          <a:p>
            <a:fld id="{FF263CDB-5D0A-4652-BD1C-2AF5B513A0D1}" type="datetime1">
              <a:rPr lang="en-US" b="1" smtClean="0">
                <a:solidFill>
                  <a:schemeClr val="tx1"/>
                </a:solidFill>
              </a:rPr>
              <a:t>3/20/2017</a:t>
            </a:fld>
            <a:endParaRPr lang="en-US" b="1" dirty="0">
              <a:solidFill>
                <a:schemeClr val="tx1"/>
              </a:solidFill>
            </a:endParaRPr>
          </a:p>
        </p:txBody>
      </p:sp>
      <p:sp>
        <p:nvSpPr>
          <p:cNvPr id="10" name="Slide Number Placeholder 9"/>
          <p:cNvSpPr>
            <a:spLocks noGrp="1"/>
          </p:cNvSpPr>
          <p:nvPr>
            <p:ph type="sldNum" sz="quarter" idx="12"/>
          </p:nvPr>
        </p:nvSpPr>
        <p:spPr/>
        <p:txBody>
          <a:bodyPr/>
          <a:lstStyle/>
          <a:p>
            <a:fld id="{458CA9D5-8636-42FD-91F4-41FB5B5AB293}" type="slidenum">
              <a:rPr lang="en-US" b="1" smtClean="0">
                <a:solidFill>
                  <a:schemeClr val="tx1"/>
                </a:solidFill>
              </a:rPr>
              <a:pPr/>
              <a:t>8</a:t>
            </a:fld>
            <a:endParaRPr lang="en-US" b="1" dirty="0">
              <a:solidFill>
                <a:schemeClr val="tx1"/>
              </a:solidFill>
            </a:endParaRPr>
          </a:p>
        </p:txBody>
      </p:sp>
    </p:spTree>
    <p:extLst>
      <p:ext uri="{BB962C8B-B14F-4D97-AF65-F5344CB8AC3E}">
        <p14:creationId xmlns:p14="http://schemas.microsoft.com/office/powerpoint/2010/main" val="1221992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0100" y="1143000"/>
            <a:ext cx="7543800" cy="4724400"/>
          </a:xfrm>
        </p:spPr>
        <p:txBody>
          <a:bodyPr>
            <a:noAutofit/>
          </a:bodyPr>
          <a:lstStyle/>
          <a:p>
            <a:pPr>
              <a:lnSpc>
                <a:spcPct val="100000"/>
              </a:lnSpc>
              <a:spcBef>
                <a:spcPts val="0"/>
              </a:spcBef>
              <a:spcAft>
                <a:spcPts val="1200"/>
              </a:spcAft>
              <a:buClr>
                <a:srgbClr val="C00000"/>
              </a:buClr>
            </a:pPr>
            <a:r>
              <a:rPr lang="en-US" sz="2400" b="1" dirty="0">
                <a:ln>
                  <a:solidFill>
                    <a:schemeClr val="tx1"/>
                  </a:solidFill>
                </a:ln>
                <a:solidFill>
                  <a:schemeClr val="tx1"/>
                </a:solidFill>
                <a:latin typeface="Calibri" panose="020F0502020204030204" pitchFamily="34" charset="0"/>
              </a:rPr>
              <a:t>Configurable to satisfy ICAO wind shear requirements</a:t>
            </a:r>
          </a:p>
          <a:p>
            <a:pPr>
              <a:lnSpc>
                <a:spcPct val="100000"/>
              </a:lnSpc>
              <a:spcBef>
                <a:spcPts val="0"/>
              </a:spcBef>
              <a:spcAft>
                <a:spcPts val="3600"/>
              </a:spcAft>
              <a:buClr>
                <a:srgbClr val="C00000"/>
              </a:buClr>
            </a:pPr>
            <a:r>
              <a:rPr lang="en-US" sz="2400" b="1" dirty="0">
                <a:ln>
                  <a:solidFill>
                    <a:schemeClr val="tx1"/>
                  </a:solidFill>
                </a:ln>
                <a:solidFill>
                  <a:schemeClr val="tx1"/>
                </a:solidFill>
                <a:latin typeface="Calibri" panose="020F0502020204030204" pitchFamily="34" charset="0"/>
              </a:rPr>
              <a:t>Windshear computed for each wind observation compared to wind at every other height</a:t>
            </a:r>
          </a:p>
          <a:p>
            <a:pPr marL="0" indent="0">
              <a:lnSpc>
                <a:spcPct val="100000"/>
              </a:lnSpc>
              <a:spcBef>
                <a:spcPts val="0"/>
              </a:spcBef>
              <a:spcAft>
                <a:spcPts val="1200"/>
              </a:spcAft>
              <a:buClr>
                <a:srgbClr val="C00000"/>
              </a:buClr>
              <a:buNone/>
            </a:pPr>
            <a:r>
              <a:rPr lang="en-US" sz="2400" b="1" dirty="0">
                <a:ln>
                  <a:solidFill>
                    <a:schemeClr val="tx1"/>
                  </a:solidFill>
                </a:ln>
                <a:solidFill>
                  <a:schemeClr val="tx1"/>
                </a:solidFill>
                <a:latin typeface="Calibri" panose="020F0502020204030204" pitchFamily="34" charset="0"/>
              </a:rPr>
              <a:t> </a:t>
            </a:r>
          </a:p>
          <a:p>
            <a:pPr>
              <a:lnSpc>
                <a:spcPct val="100000"/>
              </a:lnSpc>
              <a:spcBef>
                <a:spcPts val="0"/>
              </a:spcBef>
              <a:spcAft>
                <a:spcPts val="600"/>
              </a:spcAft>
              <a:buClr>
                <a:srgbClr val="C00000"/>
              </a:buClr>
            </a:pPr>
            <a:r>
              <a:rPr lang="en-US" sz="2400" b="1" dirty="0">
                <a:ln>
                  <a:solidFill>
                    <a:schemeClr val="tx1"/>
                  </a:solidFill>
                </a:ln>
                <a:solidFill>
                  <a:schemeClr val="tx1"/>
                </a:solidFill>
                <a:latin typeface="Calibri" panose="020F0502020204030204" pitchFamily="34" charset="0"/>
              </a:rPr>
              <a:t>Alerting thresholds are set to</a:t>
            </a:r>
          </a:p>
          <a:p>
            <a:pPr marL="914400" lvl="2" indent="-457200">
              <a:lnSpc>
                <a:spcPct val="100000"/>
              </a:lnSpc>
              <a:spcBef>
                <a:spcPts val="0"/>
              </a:spcBef>
              <a:spcAft>
                <a:spcPts val="600"/>
              </a:spcAft>
              <a:buClr>
                <a:srgbClr val="C00000"/>
              </a:buClr>
            </a:pPr>
            <a:r>
              <a:rPr lang="en-US" sz="2400" b="1" dirty="0">
                <a:ln>
                  <a:solidFill>
                    <a:schemeClr val="tx1"/>
                  </a:solidFill>
                </a:ln>
                <a:solidFill>
                  <a:schemeClr val="tx1"/>
                </a:solidFill>
                <a:effectLst>
                  <a:outerShdw blurRad="50800" dist="38100" dir="2700000" algn="tl" rotWithShape="0">
                    <a:prstClr val="black">
                      <a:alpha val="40000"/>
                    </a:prstClr>
                  </a:outerShdw>
                </a:effectLst>
                <a:latin typeface="Calibri" panose="020F0502020204030204" pitchFamily="34" charset="0"/>
              </a:rPr>
              <a:t>Caution: 1.2 kts/100 ft</a:t>
            </a:r>
          </a:p>
          <a:p>
            <a:pPr marL="914400" lvl="2" indent="-457200">
              <a:lnSpc>
                <a:spcPct val="100000"/>
              </a:lnSpc>
              <a:spcBef>
                <a:spcPts val="0"/>
              </a:spcBef>
              <a:spcAft>
                <a:spcPts val="1200"/>
              </a:spcAft>
              <a:buClr>
                <a:srgbClr val="C00000"/>
              </a:buClr>
            </a:pPr>
            <a:r>
              <a:rPr lang="en-US" sz="2400" b="1" dirty="0">
                <a:ln>
                  <a:solidFill>
                    <a:schemeClr val="tx1"/>
                  </a:solidFill>
                </a:ln>
                <a:solidFill>
                  <a:schemeClr val="tx1"/>
                </a:solidFill>
                <a:effectLst>
                  <a:outerShdw blurRad="50800" dist="38100" dir="2700000" algn="tl" rotWithShape="0">
                    <a:prstClr val="black">
                      <a:alpha val="40000"/>
                    </a:prstClr>
                  </a:outerShdw>
                </a:effectLst>
                <a:latin typeface="Calibri" panose="020F0502020204030204" pitchFamily="34" charset="0"/>
              </a:rPr>
              <a:t>Warning: 10 kts/100 ft</a:t>
            </a:r>
            <a:endParaRPr lang="en-US" sz="1400" b="1" dirty="0">
              <a:ln>
                <a:solidFill>
                  <a:schemeClr val="tx1"/>
                </a:solidFill>
              </a:ln>
              <a:solidFill>
                <a:schemeClr val="tx1"/>
              </a:solidFill>
              <a:effectLst>
                <a:outerShdw blurRad="50800" dist="38100" dir="2700000" algn="tl" rotWithShape="0">
                  <a:prstClr val="black">
                    <a:alpha val="40000"/>
                  </a:prstClr>
                </a:outerShdw>
              </a:effectLst>
              <a:latin typeface="Calibri" panose="020F0502020204030204" pitchFamily="34" charset="0"/>
            </a:endParaRPr>
          </a:p>
          <a:p>
            <a:pPr>
              <a:lnSpc>
                <a:spcPct val="100000"/>
              </a:lnSpc>
              <a:spcBef>
                <a:spcPts val="0"/>
              </a:spcBef>
              <a:spcAft>
                <a:spcPts val="1200"/>
              </a:spcAft>
              <a:buClr>
                <a:srgbClr val="C00000"/>
              </a:buClr>
            </a:pPr>
            <a:r>
              <a:rPr lang="en-US" sz="2400" b="1" dirty="0">
                <a:ln>
                  <a:solidFill>
                    <a:schemeClr val="tx1"/>
                  </a:solidFill>
                </a:ln>
                <a:solidFill>
                  <a:schemeClr val="tx1"/>
                </a:solidFill>
                <a:latin typeface="Calibri" panose="020F0502020204030204" pitchFamily="34" charset="0"/>
              </a:rPr>
              <a:t>Default thresholds set to ICAO requirements and are also user adjustable</a:t>
            </a:r>
          </a:p>
        </p:txBody>
      </p:sp>
      <p:sp>
        <p:nvSpPr>
          <p:cNvPr id="40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pic>
        <p:nvPicPr>
          <p:cNvPr id="4" name="Picture 3"/>
          <p:cNvPicPr>
            <a:picLocks noChangeAspect="1"/>
          </p:cNvPicPr>
          <p:nvPr/>
        </p:nvPicPr>
        <p:blipFill>
          <a:blip r:embed="rId3" cstate="print"/>
          <a:stretch>
            <a:fillRect/>
          </a:stretch>
        </p:blipFill>
        <p:spPr>
          <a:xfrm>
            <a:off x="5125328" y="3837933"/>
            <a:ext cx="2995575" cy="822960"/>
          </a:xfrm>
          <a:prstGeom prst="rect">
            <a:avLst/>
          </a:prstGeom>
          <a:ln w="28575">
            <a:solidFill>
              <a:schemeClr val="tx1"/>
            </a:solidFill>
          </a:ln>
          <a:effectLst>
            <a:outerShdw blurRad="50800" dist="38100" dir="2700000" algn="tl" rotWithShape="0">
              <a:prstClr val="black">
                <a:alpha val="40000"/>
              </a:prstClr>
            </a:outerShdw>
          </a:effectLst>
        </p:spPr>
      </p:pic>
      <p:sp>
        <p:nvSpPr>
          <p:cNvPr id="5" name="Date Placeholder 4"/>
          <p:cNvSpPr>
            <a:spLocks noGrp="1"/>
          </p:cNvSpPr>
          <p:nvPr>
            <p:ph type="dt" sz="half" idx="10"/>
          </p:nvPr>
        </p:nvSpPr>
        <p:spPr/>
        <p:txBody>
          <a:bodyPr/>
          <a:lstStyle/>
          <a:p>
            <a:fld id="{C0798ED5-091F-4869-A56B-CF4AFFB6E6C2}" type="datetime1">
              <a:rPr lang="en-US" smtClean="0"/>
              <a:t>3/20/2017</a:t>
            </a:fld>
            <a:endParaRPr lang="en-US" dirty="0"/>
          </a:p>
        </p:txBody>
      </p:sp>
      <p:sp>
        <p:nvSpPr>
          <p:cNvPr id="8" name="Slide Number Placeholder 7"/>
          <p:cNvSpPr>
            <a:spLocks noGrp="1"/>
          </p:cNvSpPr>
          <p:nvPr>
            <p:ph type="sldNum" sz="quarter" idx="12"/>
          </p:nvPr>
        </p:nvSpPr>
        <p:spPr/>
        <p:txBody>
          <a:bodyPr/>
          <a:lstStyle/>
          <a:p>
            <a:fld id="{458CA9D5-8636-42FD-91F4-41FB5B5AB293}" type="slidenum">
              <a:rPr lang="en-US" smtClean="0"/>
              <a:pPr/>
              <a:t>9</a:t>
            </a:fld>
            <a:endParaRPr lang="en-US" dirty="0"/>
          </a:p>
        </p:txBody>
      </p:sp>
      <p:pic>
        <p:nvPicPr>
          <p:cNvPr id="7" name="Picture 6"/>
          <p:cNvPicPr>
            <a:picLocks noChangeAspect="1"/>
          </p:cNvPicPr>
          <p:nvPr/>
        </p:nvPicPr>
        <p:blipFill>
          <a:blip r:embed="rId4"/>
          <a:stretch>
            <a:fillRect/>
          </a:stretch>
        </p:blipFill>
        <p:spPr>
          <a:xfrm>
            <a:off x="1524000" y="2573783"/>
            <a:ext cx="6035040" cy="665102"/>
          </a:xfrm>
          <a:prstGeom prst="rect">
            <a:avLst/>
          </a:prstGeom>
          <a:ln w="28575">
            <a:solidFill>
              <a:schemeClr val="tx1"/>
            </a:solidFill>
          </a:ln>
          <a:effectLst>
            <a:outerShdw blurRad="50800" dist="38100" dir="2700000" algn="tl" rotWithShape="0">
              <a:prstClr val="black">
                <a:alpha val="40000"/>
              </a:prstClr>
            </a:outerShdw>
          </a:effectLst>
        </p:spPr>
      </p:pic>
      <p:sp>
        <p:nvSpPr>
          <p:cNvPr id="13" name="Title 1"/>
          <p:cNvSpPr>
            <a:spLocks noGrp="1"/>
          </p:cNvSpPr>
          <p:nvPr>
            <p:ph type="title"/>
          </p:nvPr>
        </p:nvSpPr>
        <p:spPr>
          <a:xfrm>
            <a:off x="0" y="76200"/>
            <a:ext cx="9144000" cy="1143000"/>
          </a:xfrm>
        </p:spPr>
        <p:txBody>
          <a:bodyPr>
            <a:normAutofit/>
          </a:bodyPr>
          <a:lstStyle/>
          <a:p>
            <a:pPr algn="ctr">
              <a:lnSpc>
                <a:spcPct val="80000"/>
              </a:lnSpc>
            </a:pPr>
            <a:r>
              <a:rPr lang="en-US" sz="5400" b="1" dirty="0">
                <a:ln>
                  <a:solidFill>
                    <a:schemeClr val="tx1"/>
                  </a:solidFill>
                </a:ln>
                <a:solidFill>
                  <a:srgbClr val="0000CC"/>
                </a:solidFill>
                <a:effectLst>
                  <a:outerShdw blurRad="50800" dist="38100" dir="2700000" algn="tl" rotWithShape="0">
                    <a:prstClr val="black">
                      <a:alpha val="40000"/>
                    </a:prstClr>
                  </a:outerShdw>
                </a:effectLst>
                <a:latin typeface="Calibri" panose="020F0502020204030204" pitchFamily="34" charset="0"/>
              </a:rPr>
              <a:t>IWAS</a:t>
            </a:r>
          </a:p>
        </p:txBody>
      </p:sp>
    </p:spTree>
    <p:extLst>
      <p:ext uri="{BB962C8B-B14F-4D97-AF65-F5344CB8AC3E}">
        <p14:creationId xmlns:p14="http://schemas.microsoft.com/office/powerpoint/2010/main" val="34399550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23555</TotalTime>
  <Words>1246</Words>
  <Application>Microsoft Office PowerPoint</Application>
  <PresentationFormat>On-screen Show (4:3)</PresentationFormat>
  <Paragraphs>185</Paragraphs>
  <Slides>27</Slides>
  <Notes>24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ＭＳ Ｐゴシック</vt:lpstr>
      <vt:lpstr>Arial</vt:lpstr>
      <vt:lpstr>Calibri</vt:lpstr>
      <vt:lpstr>굴림</vt:lpstr>
      <vt:lpstr>굴림</vt:lpstr>
      <vt:lpstr>Wingdings</vt:lpstr>
      <vt:lpstr>Default Design</vt:lpstr>
      <vt:lpstr>PowerPoint Presentation</vt:lpstr>
      <vt:lpstr>PowerPoint Presentation</vt:lpstr>
      <vt:lpstr>PowerPoint Presentation</vt:lpstr>
      <vt:lpstr>PowerPoint Presentation</vt:lpstr>
      <vt:lpstr>PowerPoint Presentation</vt:lpstr>
      <vt:lpstr>SkyCast™ WTPS Installations </vt:lpstr>
      <vt:lpstr>PowerPoint Presentation</vt:lpstr>
      <vt:lpstr>Integrated Wind Shear  Alert System (IWAS)</vt:lpstr>
      <vt:lpstr>IWAS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Thunderstorm Risk Identification  &gt;2-hr in Advance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Bottom Line</vt:lpstr>
    </vt:vector>
  </TitlesOfParts>
  <Company>Radiometrics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stick</dc:creator>
  <cp:lastModifiedBy>randolph ware</cp:lastModifiedBy>
  <cp:revision>246</cp:revision>
  <cp:lastPrinted>2017-03-08T23:01:06Z</cp:lastPrinted>
  <dcterms:created xsi:type="dcterms:W3CDTF">2014-03-26T19:09:58Z</dcterms:created>
  <dcterms:modified xsi:type="dcterms:W3CDTF">2017-03-25T04:18:41Z</dcterms:modified>
</cp:coreProperties>
</file>